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5"/>
    <p:sldMasterId id="2147483653" r:id="rId6"/>
  </p:sldMasterIdLst>
  <p:notesMasterIdLst>
    <p:notesMasterId r:id="rId45"/>
  </p:notesMasterIdLst>
  <p:handoutMasterIdLst>
    <p:handoutMasterId r:id="rId46"/>
  </p:handoutMasterIdLst>
  <p:sldIdLst>
    <p:sldId id="260" r:id="rId7"/>
    <p:sldId id="299" r:id="rId8"/>
    <p:sldId id="309" r:id="rId9"/>
    <p:sldId id="300" r:id="rId10"/>
    <p:sldId id="261" r:id="rId11"/>
    <p:sldId id="312" r:id="rId12"/>
    <p:sldId id="290" r:id="rId13"/>
    <p:sldId id="306" r:id="rId14"/>
    <p:sldId id="271" r:id="rId15"/>
    <p:sldId id="330" r:id="rId16"/>
    <p:sldId id="323" r:id="rId17"/>
    <p:sldId id="324" r:id="rId18"/>
    <p:sldId id="325" r:id="rId19"/>
    <p:sldId id="326" r:id="rId20"/>
    <p:sldId id="303" r:id="rId21"/>
    <p:sldId id="286" r:id="rId22"/>
    <p:sldId id="308" r:id="rId23"/>
    <p:sldId id="320" r:id="rId24"/>
    <p:sldId id="305" r:id="rId25"/>
    <p:sldId id="281" r:id="rId26"/>
    <p:sldId id="272" r:id="rId27"/>
    <p:sldId id="327" r:id="rId28"/>
    <p:sldId id="322" r:id="rId29"/>
    <p:sldId id="315" r:id="rId30"/>
    <p:sldId id="277" r:id="rId31"/>
    <p:sldId id="283" r:id="rId32"/>
    <p:sldId id="318" r:id="rId33"/>
    <p:sldId id="289" r:id="rId34"/>
    <p:sldId id="275" r:id="rId35"/>
    <p:sldId id="287" r:id="rId36"/>
    <p:sldId id="288" r:id="rId37"/>
    <p:sldId id="284" r:id="rId38"/>
    <p:sldId id="316" r:id="rId39"/>
    <p:sldId id="321" r:id="rId40"/>
    <p:sldId id="276" r:id="rId41"/>
    <p:sldId id="282" r:id="rId42"/>
    <p:sldId id="285" r:id="rId43"/>
    <p:sldId id="329" r:id="rId44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francesca Fochi" initials="MF" lastIdx="3" clrIdx="0">
    <p:extLst>
      <p:ext uri="{19B8F6BF-5375-455C-9EA6-DF929625EA0E}">
        <p15:presenceInfo xmlns:p15="http://schemas.microsoft.com/office/powerpoint/2012/main" userId="S-1-5-21-2162351890-1506888927-3107636301-28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999"/>
    <a:srgbClr val="FF3300"/>
    <a:srgbClr val="FFFF99"/>
    <a:srgbClr val="008000"/>
    <a:srgbClr val="5F5F5F"/>
    <a:srgbClr val="4D4D4D"/>
    <a:srgbClr val="BB2D3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542" autoAdjust="0"/>
  </p:normalViewPr>
  <p:slideViewPr>
    <p:cSldViewPr>
      <p:cViewPr varScale="1">
        <p:scale>
          <a:sx n="78" d="100"/>
          <a:sy n="78" d="100"/>
        </p:scale>
        <p:origin x="15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56" y="-96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2347175004834E-2"/>
          <c:y val="0.18906782901549499"/>
          <c:w val="0.84722222222222199"/>
          <c:h val="0.73330809406399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Quesiti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51D-4F4D-8064-176EC9EE341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51D-4F4D-8064-176EC9EE341D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51D-4F4D-8064-176EC9EE341D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51D-4F4D-8064-176EC9EE341D}"/>
              </c:ext>
            </c:extLst>
          </c:dPt>
          <c:dLbls>
            <c:delete val="1"/>
          </c:dLbls>
          <c:cat>
            <c:strRef>
              <c:f>Foglio1!$A$2:$A$6</c:f>
              <c:strCache>
                <c:ptCount val="4"/>
                <c:pt idx="0">
                  <c:v>Matematica</c:v>
                </c:pt>
                <c:pt idx="1">
                  <c:v>Scienze</c:v>
                </c:pt>
                <c:pt idx="2">
                  <c:v>Logica</c:v>
                </c:pt>
                <c:pt idx="3">
                  <c:v>Comprensione verbale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20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1D-4F4D-8064-176EC9EE341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rgbClr val="FFFFFF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2347175004834E-2"/>
          <c:y val="0.18906782901549499"/>
          <c:w val="0.84722222222222199"/>
          <c:h val="0.73330809406399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Quesiti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65F-441D-935F-78DFB97B222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65F-441D-935F-78DFB97B2222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65F-441D-935F-78DFB97B2222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65F-441D-935F-78DFB97B2222}"/>
              </c:ext>
            </c:extLst>
          </c:dPt>
          <c:dLbls>
            <c:delete val="1"/>
          </c:dLbls>
          <c:cat>
            <c:strRef>
              <c:f>Foglio1!$A$2:$A$6</c:f>
              <c:strCache>
                <c:ptCount val="4"/>
                <c:pt idx="0">
                  <c:v>Matematica</c:v>
                </c:pt>
                <c:pt idx="1">
                  <c:v>Scienze</c:v>
                </c:pt>
                <c:pt idx="2">
                  <c:v>Logica</c:v>
                </c:pt>
                <c:pt idx="3">
                  <c:v>Comprensione verbale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15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5F-441D-935F-78DFB97B222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rgbClr val="FFFFFF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0.13096</cdr:x>
      <cdr:y>0</cdr:y>
    </cdr:from>
    <cdr:to>
      <cdr:x>0.56467</cdr:x>
      <cdr:y>0.24699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94111" y="-1257040"/>
          <a:ext cx="1967527" cy="658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it-IT" sz="1800" b="1" dirty="0">
              <a:solidFill>
                <a:srgbClr val="CC66FF"/>
              </a:solidFill>
              <a:latin typeface="Calibri" panose="020F0502020204030204" pitchFamily="34" charset="0"/>
              <a:cs typeface="Calibri" panose="020F0502020204030204" pitchFamily="34" charset="0"/>
            </a:rPr>
            <a:t>Comprensione verbale (5)</a:t>
          </a:r>
        </a:p>
      </cdr:txBody>
    </cdr:sp>
  </cdr:relSizeAnchor>
  <cdr:relSizeAnchor xmlns:cdr="http://schemas.openxmlformats.org/drawingml/2006/chartDrawing">
    <cdr:from>
      <cdr:x>0.3866</cdr:x>
      <cdr:y>0.45946</cdr:y>
    </cdr:from>
    <cdr:to>
      <cdr:x>0.7732</cdr:x>
      <cdr:y>0.6741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1656184" y="1224136"/>
          <a:ext cx="1656184" cy="571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Matematica (20)</a:t>
          </a:r>
        </a:p>
      </cdr:txBody>
    </cdr:sp>
  </cdr:relSizeAnchor>
  <cdr:relSizeAnchor xmlns:cdr="http://schemas.openxmlformats.org/drawingml/2006/chartDrawing">
    <cdr:from>
      <cdr:x>0</cdr:x>
      <cdr:y>0.72973</cdr:y>
    </cdr:from>
    <cdr:to>
      <cdr:x>0.28191</cdr:x>
      <cdr:y>0.85324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-31552" y="1944216"/>
          <a:ext cx="1278886" cy="329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rPr>
            <a:t>Scienze (1)</a:t>
          </a:r>
        </a:p>
      </cdr:txBody>
    </cdr:sp>
  </cdr:relSizeAnchor>
  <cdr:relSizeAnchor xmlns:cdr="http://schemas.openxmlformats.org/drawingml/2006/chartDrawing">
    <cdr:from>
      <cdr:x>0</cdr:x>
      <cdr:y>0.24324</cdr:y>
    </cdr:from>
    <cdr:to>
      <cdr:x>0.18883</cdr:x>
      <cdr:y>0.41971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-107504" y="648072"/>
          <a:ext cx="808923" cy="47017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rPr>
            <a:t>Logica  (5)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0.11967</cdr:x>
      <cdr:y>0</cdr:y>
    </cdr:from>
    <cdr:to>
      <cdr:x>0.55338</cdr:x>
      <cdr:y>0.24699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42875" y="0"/>
          <a:ext cx="1967527" cy="658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it-IT" sz="1800" b="1" dirty="0">
              <a:solidFill>
                <a:srgbClr val="CC66FF"/>
              </a:solidFill>
              <a:latin typeface="Calibri" panose="020F0502020204030204" pitchFamily="34" charset="0"/>
              <a:cs typeface="Calibri" panose="020F0502020204030204" pitchFamily="34" charset="0"/>
            </a:rPr>
            <a:t>Comprensione verbale (5)</a:t>
          </a:r>
        </a:p>
      </cdr:txBody>
    </cdr:sp>
  </cdr:relSizeAnchor>
  <cdr:relSizeAnchor xmlns:cdr="http://schemas.openxmlformats.org/drawingml/2006/chartDrawing">
    <cdr:from>
      <cdr:x>0.45138</cdr:x>
      <cdr:y>0.35629</cdr:y>
    </cdr:from>
    <cdr:to>
      <cdr:x>0.83798</cdr:x>
      <cdr:y>0.57093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2047704" y="949251"/>
          <a:ext cx="1753813" cy="571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rPr>
            <a:t>Matematica (15)</a:t>
          </a:r>
        </a:p>
      </cdr:txBody>
    </cdr:sp>
  </cdr:relSizeAnchor>
  <cdr:relSizeAnchor xmlns:cdr="http://schemas.openxmlformats.org/drawingml/2006/chartDrawing">
    <cdr:from>
      <cdr:x>0</cdr:x>
      <cdr:y>0.72973</cdr:y>
    </cdr:from>
    <cdr:to>
      <cdr:x>0.28191</cdr:x>
      <cdr:y>0.85324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-31552" y="1944216"/>
          <a:ext cx="1278886" cy="329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0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rPr>
            <a:t>Scienze (6)</a:t>
          </a:r>
        </a:p>
      </cdr:txBody>
    </cdr:sp>
  </cdr:relSizeAnchor>
  <cdr:relSizeAnchor xmlns:cdr="http://schemas.openxmlformats.org/drawingml/2006/chartDrawing">
    <cdr:from>
      <cdr:x>0</cdr:x>
      <cdr:y>0.25698</cdr:y>
    </cdr:from>
    <cdr:to>
      <cdr:x>0.18883</cdr:x>
      <cdr:y>0.43345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-4036464" y="684660"/>
          <a:ext cx="856628" cy="4701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rPr>
            <a:t>Logica  (5)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defTabSz="960846">
              <a:defRPr sz="1200" u="none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algn="r" defTabSz="960846">
              <a:defRPr sz="1200" u="none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defTabSz="960846">
              <a:defRPr sz="1200" u="none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algn="r" defTabSz="960846">
              <a:defRPr sz="1200" u="none" smtClean="0"/>
            </a:lvl1pPr>
          </a:lstStyle>
          <a:p>
            <a:pPr>
              <a:defRPr/>
            </a:pPr>
            <a:fld id="{D2F67755-DAD1-4CD0-B18C-6446BCD02D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2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defTabSz="960846">
              <a:defRPr sz="1200" u="none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algn="r" defTabSz="960846">
              <a:defRPr sz="1200" u="none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57" y="4861155"/>
            <a:ext cx="5676787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defTabSz="960846">
              <a:defRPr sz="1200" u="none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algn="r" defTabSz="960846">
              <a:defRPr sz="1200" u="none" smtClean="0"/>
            </a:lvl1pPr>
          </a:lstStyle>
          <a:p>
            <a:pPr>
              <a:defRPr/>
            </a:pPr>
            <a:fld id="{D3B07227-0DFA-49C2-91FE-5DC4BA4452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822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07227-0DFA-49C2-91FE-5DC4BA445226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07227-0DFA-49C2-91FE-5DC4BA445226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068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07227-0DFA-49C2-91FE-5DC4BA445226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07227-0DFA-49C2-91FE-5DC4BA445226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07227-0DFA-49C2-91FE-5DC4BA445226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07227-0DFA-49C2-91FE-5DC4BA445226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AFBE-8840-47F1-9305-9BE1200ECB38}" type="slidenum">
              <a:rPr lang="it-IT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07227-0DFA-49C2-91FE-5DC4BA445226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07227-0DFA-49C2-91FE-5DC4BA445226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195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AFBE-8840-47F1-9305-9BE1200ECB38}" type="slidenum">
              <a:rPr lang="it-IT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AFBE-8840-47F1-9305-9BE1200ECB38}" type="slidenum">
              <a:rPr lang="it-IT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AFBE-8840-47F1-9305-9BE1200ECB38}" type="slidenum">
              <a:rPr lang="it-IT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AFBE-8840-47F1-9305-9BE1200ECB38}" type="slidenum">
              <a:rPr lang="it-IT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713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AFBE-8840-47F1-9305-9BE1200ECB38}" type="slidenum">
              <a:rPr lang="it-IT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B64BA-D9DB-4FC5-AB40-9AF878FDD355}" type="slidenum">
              <a:rPr lang="it-IT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B64BA-D9DB-4FC5-AB40-9AF878FDD355}" type="slidenum">
              <a:rPr lang="it-IT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B64BA-D9DB-4FC5-AB40-9AF878FDD355}" type="slidenum">
              <a:rPr lang="it-IT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AFBE-8840-47F1-9305-9BE1200ECB38}" type="slidenum">
              <a:rPr lang="it-IT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B64BA-D9DB-4FC5-AB40-9AF878FDD355}" type="slidenum">
              <a:rPr lang="it-IT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004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B64BA-D9DB-4FC5-AB40-9AF878FDD355}" type="slidenum">
              <a:rPr lang="it-IT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AFBE-8840-47F1-9305-9BE1200ECB38}" type="slidenum">
              <a:rPr lang="it-IT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07227-0DFA-49C2-91FE-5DC4BA445226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AFBE-8840-47F1-9305-9BE1200ECB38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5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07227-0DFA-49C2-91FE-5DC4BA445226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69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AFBE-8840-47F1-9305-9BE1200ECB38}" type="slidenum">
              <a:rPr lang="it-IT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AFBE-8840-47F1-9305-9BE1200ECB38}" type="slidenum">
              <a:rPr lang="it-IT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AFBE-8840-47F1-9305-9BE1200ECB38}" type="slidenum">
              <a:rPr lang="it-IT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32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6AFBE-8840-47F1-9305-9BE1200ECB38}" type="slidenum">
              <a:rPr lang="it-IT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07227-0DFA-49C2-91FE-5DC4BA445226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32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07227-0DFA-49C2-91FE-5DC4BA445226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7"/>
          <p:cNvSpPr txBox="1">
            <a:spLocks noChangeArrowheads="1"/>
          </p:cNvSpPr>
          <p:nvPr userDrawn="1"/>
        </p:nvSpPr>
        <p:spPr bwMode="auto">
          <a:xfrm>
            <a:off x="352425" y="6124575"/>
            <a:ext cx="8439150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defRPr/>
            </a:pPr>
            <a:r>
              <a:rPr lang="it-IT" sz="900" u="none">
                <a:solidFill>
                  <a:srgbClr val="777777"/>
                </a:solidFill>
                <a:latin typeface="Garamond" pitchFamily="18" charset="0"/>
              </a:rPr>
              <a:t>ALMA MATER STUDIORUM – UNIVERSITA’ DI BOLOGNA</a:t>
            </a:r>
            <a:endParaRPr lang="it-IT" sz="900" u="none">
              <a:solidFill>
                <a:srgbClr val="777777"/>
              </a:solidFill>
              <a:latin typeface="Garamond" pitchFamily="18" charset="0"/>
              <a:cs typeface="Times New Roman" pitchFamily="18" charset="0"/>
            </a:endParaRPr>
          </a:p>
          <a:p>
            <a:pPr algn="ctr" defTabSz="762000" eaLnBrk="0" hangingPunct="0">
              <a:defRPr/>
            </a:pPr>
            <a:r>
              <a:rPr lang="it-IT" sz="800" u="none">
                <a:solidFill>
                  <a:srgbClr val="777777"/>
                </a:solidFill>
                <a:latin typeface="Garamond" pitchFamily="18" charset="0"/>
              </a:rPr>
              <a:t> </a:t>
            </a:r>
            <a:endParaRPr lang="it-IT" sz="800" u="none">
              <a:solidFill>
                <a:srgbClr val="777777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3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925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2425" y="2971800"/>
            <a:ext cx="8439150" cy="1143000"/>
          </a:xfrm>
          <a:prstGeom prst="rect">
            <a:avLst/>
          </a:prstGeom>
          <a:ln w="12700"/>
        </p:spPr>
        <p:txBody>
          <a:bodyPr lIns="91440" tIns="45720" rIns="91440" bIns="45720"/>
          <a:lstStyle>
            <a:lvl1pPr algn="ctr">
              <a:defRPr sz="3200">
                <a:solidFill>
                  <a:schemeClr val="folHlink"/>
                </a:solidFill>
              </a:defRPr>
            </a:lvl1pPr>
          </a:lstStyle>
          <a:p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7"/>
          <p:cNvSpPr txBox="1">
            <a:spLocks noChangeArrowheads="1"/>
          </p:cNvSpPr>
          <p:nvPr userDrawn="1"/>
        </p:nvSpPr>
        <p:spPr bwMode="auto">
          <a:xfrm>
            <a:off x="352425" y="6124575"/>
            <a:ext cx="8439150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defRPr/>
            </a:pPr>
            <a:r>
              <a:rPr lang="it-IT" sz="900" u="none">
                <a:solidFill>
                  <a:srgbClr val="777777"/>
                </a:solidFill>
                <a:latin typeface="Garamond" pitchFamily="18" charset="0"/>
              </a:rPr>
              <a:t>ALMA MATER STUDIORUM – UNIVERSITA’ DI BOLOGNA</a:t>
            </a:r>
            <a:endParaRPr lang="it-IT" sz="900" u="none">
              <a:solidFill>
                <a:srgbClr val="777777"/>
              </a:solidFill>
              <a:latin typeface="Garamond" pitchFamily="18" charset="0"/>
              <a:cs typeface="Times New Roman" pitchFamily="18" charset="0"/>
            </a:endParaRPr>
          </a:p>
          <a:p>
            <a:pPr algn="ctr" defTabSz="762000" eaLnBrk="0" hangingPunct="0">
              <a:defRPr/>
            </a:pPr>
            <a:r>
              <a:rPr lang="it-IT" sz="800" u="none">
                <a:solidFill>
                  <a:srgbClr val="777777"/>
                </a:solidFill>
                <a:latin typeface="Garamond" pitchFamily="18" charset="0"/>
              </a:rPr>
              <a:t> </a:t>
            </a:r>
            <a:endParaRPr lang="it-IT" sz="800" u="none">
              <a:solidFill>
                <a:srgbClr val="777777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3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925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2425" y="2971800"/>
            <a:ext cx="8439150" cy="1143000"/>
          </a:xfrm>
          <a:prstGeom prst="rect">
            <a:avLst/>
          </a:prstGeom>
          <a:ln w="12700"/>
        </p:spPr>
        <p:txBody>
          <a:bodyPr lIns="91440" tIns="45720" rIns="91440" bIns="45720"/>
          <a:lstStyle>
            <a:lvl1pPr algn="ctr">
              <a:defRPr sz="3200">
                <a:solidFill>
                  <a:schemeClr val="folHlink"/>
                </a:solidFill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8297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BANDA ROSSA OPT BOLOGNA RAS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029" name="Picture 25" descr="Alma-Mater TAGLIA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07963"/>
            <a:ext cx="12922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92075" y="0"/>
            <a:ext cx="0" cy="1871663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0" y="1870075"/>
            <a:ext cx="830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6" descr="BANDA ROSSA 2 OPT BOLOGNA RAS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5" descr="Alma-Mater TAGLIAT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8" y="103188"/>
            <a:ext cx="8461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2" name="Line 26"/>
          <p:cNvSpPr>
            <a:spLocks noChangeAspect="1" noChangeShapeType="1"/>
          </p:cNvSpPr>
          <p:nvPr/>
        </p:nvSpPr>
        <p:spPr bwMode="auto">
          <a:xfrm>
            <a:off x="82550" y="0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5083" name="Line 27"/>
          <p:cNvSpPr>
            <a:spLocks noChangeAspect="1" noChangeShapeType="1"/>
          </p:cNvSpPr>
          <p:nvPr/>
        </p:nvSpPr>
        <p:spPr bwMode="auto">
          <a:xfrm>
            <a:off x="0" y="1182688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iaonline.it/regolamento-tolccasa-per-studenti-e-studentess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olc.cisiaonline.it/calendario.ph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allenamento.cisiaonline.it/utenti_esterni/login_studente.php" TargetMode="External"/><Relationship Id="rId5" Type="http://schemas.openxmlformats.org/officeDocument/2006/relationships/hyperlink" Target="https://www.cisiaonline.it/_mamawp/wp-content/uploads/2014/02/Configurazione-stanza-TOLC@CASA-prove-ed-esigenze-di-rete.pdf" TargetMode="External"/><Relationship Id="rId4" Type="http://schemas.openxmlformats.org/officeDocument/2006/relationships/hyperlink" Target="https://www.cisiaonline.it/area-tematica-tolc-cisia/regolamenti/regolamento-tolccas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cisiaonline.it/area-tematica-tolc-ingegneria/struttura-della-prova-e-syllabu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cisiaonline.it/area-tematica-tolc-ingegneria/guida-alla-prov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lmamathematica.unibo.i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o.it/it/didattica/iscrizioni-trasferimenti-e-laurea/bandi-per-prove-di-ammission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orsi.unibo.it/laurea/informatica/iscriversi-al-corso" TargetMode="External"/><Relationship Id="rId5" Type="http://schemas.openxmlformats.org/officeDocument/2006/relationships/hyperlink" Target="https://corsi.unibo.it/laurea/ChimicaIndustriale/iscriversi-al-corso" TargetMode="External"/><Relationship Id="rId4" Type="http://schemas.openxmlformats.org/officeDocument/2006/relationships/hyperlink" Target="https://corsi.unibo.it/laurea/matematica/iscriversi-al-cors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i.unibo.i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unibo.it/it/didattica/iscrizioni-trasferimenti-e-laurea/bandi-per-prove-di-ammission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iaonline.i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7"/>
          <p:cNvSpPr txBox="1">
            <a:spLocks noChangeArrowheads="1"/>
          </p:cNvSpPr>
          <p:nvPr/>
        </p:nvSpPr>
        <p:spPr bwMode="auto">
          <a:xfrm>
            <a:off x="7948613" y="6248400"/>
            <a:ext cx="169862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it-IT" sz="1000" u="none"/>
          </a:p>
        </p:txBody>
      </p:sp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2366963" y="3536950"/>
            <a:ext cx="444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/>
            <a:endParaRPr lang="it-IT" sz="2000" u="none">
              <a:latin typeface="Arial Narrow" pitchFamily="34" charset="0"/>
            </a:endParaRP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179512" y="2469326"/>
            <a:ext cx="8820150" cy="175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buClr>
                <a:schemeClr val="folHlink"/>
              </a:buClr>
            </a:pPr>
            <a:r>
              <a:rPr lang="it-IT" sz="3600" b="1" u="none" dirty="0">
                <a:solidFill>
                  <a:srgbClr val="C00000"/>
                </a:solidFill>
                <a:latin typeface="Arial Narrow" pitchFamily="34" charset="0"/>
              </a:rPr>
              <a:t>Modalità di Accesso</a:t>
            </a:r>
            <a:br>
              <a:rPr lang="it-IT" sz="3600" b="1" u="none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it-IT" sz="3600" b="1" u="none" dirty="0">
                <a:solidFill>
                  <a:srgbClr val="C00000"/>
                </a:solidFill>
                <a:latin typeface="Arial Narrow" pitchFamily="34" charset="0"/>
              </a:rPr>
              <a:t>ai Corsi di Studio</a:t>
            </a:r>
            <a:br>
              <a:rPr lang="it-IT" sz="3600" b="1" u="none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it-IT" sz="3600" b="1" u="none" dirty="0">
                <a:solidFill>
                  <a:srgbClr val="C00000"/>
                </a:solidFill>
                <a:latin typeface="Arial Narrow" pitchFamily="34" charset="0"/>
              </a:rPr>
              <a:t>dell’Ambito di Scienze</a:t>
            </a:r>
          </a:p>
        </p:txBody>
      </p:sp>
      <p:pic>
        <p:nvPicPr>
          <p:cNvPr id="15364" name="Picture 2" descr="1805 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3813" y="922288"/>
            <a:ext cx="15113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144338" y="4221088"/>
            <a:ext cx="8820150" cy="169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Aft>
                <a:spcPts val="1200"/>
              </a:spcAft>
              <a:buClr>
                <a:schemeClr val="folHlink"/>
              </a:buClr>
            </a:pPr>
            <a:r>
              <a:rPr lang="it-IT" sz="2000" b="1" u="none" dirty="0">
                <a:latin typeface="Arial Narrow" pitchFamily="34" charset="0"/>
              </a:rPr>
              <a:t> </a:t>
            </a:r>
            <a:r>
              <a:rPr lang="it-IT" sz="2200" b="1" u="none" dirty="0">
                <a:latin typeface="Arial Narrow" pitchFamily="34" charset="0"/>
              </a:rPr>
              <a:t> </a:t>
            </a:r>
            <a:r>
              <a:rPr lang="en-GB" u="none" dirty="0">
                <a:solidFill>
                  <a:srgbClr val="000000"/>
                </a:solidFill>
              </a:rPr>
              <a:t>Mariafrancesca FOCHI</a:t>
            </a:r>
            <a:br>
              <a:rPr lang="en-GB" u="none" dirty="0">
                <a:solidFill>
                  <a:srgbClr val="000000"/>
                </a:solidFill>
              </a:rPr>
            </a:br>
            <a:r>
              <a:rPr lang="en-GB" sz="1400" u="none" dirty="0" err="1"/>
              <a:t>Delegato</a:t>
            </a:r>
            <a:r>
              <a:rPr lang="en-GB" sz="1400" u="none" dirty="0"/>
              <a:t> per i test di accesso ai </a:t>
            </a:r>
            <a:r>
              <a:rPr lang="en-GB" sz="1400" u="none" dirty="0" err="1"/>
              <a:t>corsi</a:t>
            </a:r>
            <a:r>
              <a:rPr lang="en-GB" sz="1400" u="none" dirty="0"/>
              <a:t> di </a:t>
            </a:r>
            <a:r>
              <a:rPr lang="en-GB" sz="1400" u="none" dirty="0" err="1"/>
              <a:t>laurea</a:t>
            </a:r>
            <a:r>
              <a:rPr lang="en-GB" sz="1400" u="none" dirty="0"/>
              <a:t> </a:t>
            </a:r>
            <a:r>
              <a:rPr lang="en-GB" sz="1400" u="none" dirty="0" err="1"/>
              <a:t>dell’ambito</a:t>
            </a:r>
            <a:r>
              <a:rPr lang="en-GB" sz="1400" u="none" dirty="0"/>
              <a:t> di Scienze</a:t>
            </a:r>
          </a:p>
          <a:p>
            <a:pPr algn="ctr" eaLnBrk="0" hangingPunct="0">
              <a:buClr>
                <a:schemeClr val="folHlink"/>
              </a:buClr>
            </a:pPr>
            <a:br>
              <a:rPr lang="en-GB" sz="1400" u="none" dirty="0">
                <a:solidFill>
                  <a:srgbClr val="000000"/>
                </a:solidFill>
              </a:rPr>
            </a:br>
            <a:br>
              <a:rPr lang="it-IT" sz="2200" u="none" dirty="0">
                <a:latin typeface="Arial Narrow" pitchFamily="34" charset="0"/>
              </a:rPr>
            </a:br>
            <a:r>
              <a:rPr lang="it-IT" sz="2200" b="1" u="none" dirty="0">
                <a:solidFill>
                  <a:srgbClr val="C00000"/>
                </a:solidFill>
                <a:latin typeface="Arial Narrow" pitchFamily="34" charset="0"/>
              </a:rPr>
              <a:t>Alma Orienta 2020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09B0C9-1595-4152-954C-BEA731CB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44"/>
            <a:ext cx="2990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8">
            <a:extLst>
              <a:ext uri="{FF2B5EF4-FFF2-40B4-BE49-F238E27FC236}">
                <a16:creationId xmlns:a16="http://schemas.microsoft.com/office/drawing/2014/main" id="{571936D8-FFCF-4CCD-901A-2F4BFABD4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69776"/>
            <a:ext cx="778720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TOLC: test on-line</a:t>
            </a:r>
            <a:endParaRPr kumimoji="0" lang="it-IT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BEC7255-B46F-40E4-BF98-A08F2811A56F}"/>
              </a:ext>
            </a:extLst>
          </p:cNvPr>
          <p:cNvSpPr/>
          <p:nvPr/>
        </p:nvSpPr>
        <p:spPr>
          <a:xfrm>
            <a:off x="539552" y="1556792"/>
            <a:ext cx="769781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u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Calibri" panose="020F0502020204030204" pitchFamily="34" charset="0"/>
              </a:rPr>
              <a:t>30 €</a:t>
            </a:r>
          </a:p>
          <a:p>
            <a:r>
              <a:rPr lang="it-IT" sz="4000" b="1" u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Calibri" panose="020F0502020204030204" pitchFamily="34" charset="0"/>
              </a:rPr>
              <a:t>    OK anche chi è in quarta!!!</a:t>
            </a:r>
          </a:p>
          <a:p>
            <a:r>
              <a:rPr lang="it-IT" sz="4000" b="1" u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Calibri" panose="020F0502020204030204" pitchFamily="34" charset="0"/>
              </a:rPr>
              <a:t>                         Una volta al mese!!!!!</a:t>
            </a:r>
          </a:p>
          <a:p>
            <a:endParaRPr lang="it-IT" sz="4000" b="1" u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it-IT" sz="4000" b="1" u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it-IT" sz="4000" b="1" u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Calibri" panose="020F0502020204030204" pitchFamily="34" charset="0"/>
              </a:rPr>
              <a:t>		Vale l’ultimo!!!!!</a:t>
            </a:r>
          </a:p>
        </p:txBody>
      </p:sp>
      <p:pic>
        <p:nvPicPr>
          <p:cNvPr id="5" name="Picture 2" descr="http://4.bp.blogspot.com/_ChvNcquRclI/SLMt_44_pUI/AAAAAAAABWk/BPB0wGsBEEU/s320/punto_esclamativo.jpg">
            <a:extLst>
              <a:ext uri="{FF2B5EF4-FFF2-40B4-BE49-F238E27FC236}">
                <a16:creationId xmlns:a16="http://schemas.microsoft.com/office/drawing/2014/main" id="{FBD4AB10-5CBE-44C6-8D7D-4CDC95BB2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4" y="1412776"/>
            <a:ext cx="1341436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3ED7A7-D84C-4987-8814-64FA04D82603}"/>
              </a:ext>
            </a:extLst>
          </p:cNvPr>
          <p:cNvSpPr txBox="1"/>
          <p:nvPr/>
        </p:nvSpPr>
        <p:spPr>
          <a:xfrm>
            <a:off x="2588838" y="3919122"/>
            <a:ext cx="483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ATTENZIONE CAMBIA PER TOLC@CASA!!!</a:t>
            </a:r>
            <a:endParaRPr lang="en-GB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EA20E39-EFF3-4B71-8D48-0C54AC3E033D}"/>
              </a:ext>
            </a:extLst>
          </p:cNvPr>
          <p:cNvSpPr/>
          <p:nvPr/>
        </p:nvSpPr>
        <p:spPr bwMode="auto">
          <a:xfrm rot="16200000">
            <a:off x="4687040" y="3593496"/>
            <a:ext cx="332340" cy="30168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7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asellaDiTesto 6"/>
          <p:cNvSpPr txBox="1">
            <a:spLocks noChangeArrowheads="1"/>
          </p:cNvSpPr>
          <p:nvPr/>
        </p:nvSpPr>
        <p:spPr bwMode="auto">
          <a:xfrm>
            <a:off x="461120" y="1436061"/>
            <a:ext cx="77872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400" b="1" u="none" dirty="0">
                <a:latin typeface="Calibri" pitchFamily="34" charset="0"/>
              </a:rPr>
              <a:t>Data la situazione di emergenza covid-19, il TOLC sarà erogato dalle Università anche in modalità </a:t>
            </a:r>
            <a:r>
              <a:rPr lang="it-IT" sz="2400" b="1" u="none" dirty="0">
                <a:solidFill>
                  <a:srgbClr val="FF0000"/>
                </a:solidFill>
                <a:highlight>
                  <a:srgbClr val="FFFF00"/>
                </a:highlight>
                <a:latin typeface="Calibri" pitchFamily="34" charset="0"/>
              </a:rPr>
              <a:t>TOLC@CASA </a:t>
            </a:r>
            <a:r>
              <a:rPr lang="it-IT" sz="2400" b="1" u="none" dirty="0">
                <a:latin typeface="Calibri" pitchFamily="34" charset="0"/>
              </a:rPr>
              <a:t>cioè presso l’abitazione dello studente o della studentessa che intende sostenerlo.</a:t>
            </a:r>
          </a:p>
        </p:txBody>
      </p:sp>
      <p:sp>
        <p:nvSpPr>
          <p:cNvPr id="24" name="Rectangle 18"/>
          <p:cNvSpPr txBox="1">
            <a:spLocks noChangeArrowheads="1"/>
          </p:cNvSpPr>
          <p:nvPr/>
        </p:nvSpPr>
        <p:spPr bwMode="auto">
          <a:xfrm>
            <a:off x="899592" y="269776"/>
            <a:ext cx="778720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sm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TOLC@casa</a:t>
            </a:r>
            <a:endParaRPr kumimoji="0" lang="it-IT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624"/>
            <a:ext cx="2990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B897454-049C-4AE0-A0F8-9AB76D85A9AC}"/>
              </a:ext>
            </a:extLst>
          </p:cNvPr>
          <p:cNvSpPr/>
          <p:nvPr/>
        </p:nvSpPr>
        <p:spPr>
          <a:xfrm>
            <a:off x="461120" y="3140968"/>
            <a:ext cx="5695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u="none" dirty="0">
                <a:latin typeface="Calibri" panose="020F050202020403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È molto importante tenere presente che soltanto gli studenti e le studentesse che sono in possesso delle </a:t>
            </a:r>
            <a:r>
              <a:rPr lang="it-IT" sz="2000" b="1" u="none" dirty="0">
                <a:highlight>
                  <a:srgbClr val="FFFF00"/>
                </a:highlight>
                <a:latin typeface="Calibri" panose="020F050202020403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dotazioni tecniche </a:t>
            </a:r>
            <a:r>
              <a:rPr lang="it-IT" sz="2000" u="none" dirty="0">
                <a:latin typeface="Calibri" panose="020F050202020403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indispensabili per il corretto svolgimento e la convalida del test possono effettuare il TOLC@CASA. </a:t>
            </a:r>
          </a:p>
        </p:txBody>
      </p:sp>
      <p:pic>
        <p:nvPicPr>
          <p:cNvPr id="7" name="Picture 2" descr="http://4.bp.blogspot.com/_ChvNcquRclI/SLMt_44_pUI/AAAAAAAABWk/BPB0wGsBEEU/s320/punto_esclamativo.jpg">
            <a:extLst>
              <a:ext uri="{FF2B5EF4-FFF2-40B4-BE49-F238E27FC236}">
                <a16:creationId xmlns:a16="http://schemas.microsoft.com/office/drawing/2014/main" id="{80D050DC-BBF8-464B-AF84-4D0A150F0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38" y="3135042"/>
            <a:ext cx="1341436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96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7784D9C-82CD-46CB-8BC9-2C9C6B44ECDE}"/>
              </a:ext>
            </a:extLst>
          </p:cNvPr>
          <p:cNvSpPr/>
          <p:nvPr/>
        </p:nvSpPr>
        <p:spPr>
          <a:xfrm>
            <a:off x="457200" y="1257481"/>
            <a:ext cx="77872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Dotazioni tecniche </a:t>
            </a:r>
            <a:r>
              <a:rPr lang="it-IT" sz="2400" dirty="0">
                <a:latin typeface="Calibri" panose="020F050202020403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indispensabili: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u="none" dirty="0"/>
              <a:t>connessione alla rete internet stabile con una banda minima di 600kbps (in upload) e 1.2 Mbps (in download); </a:t>
            </a:r>
          </a:p>
          <a:p>
            <a:endParaRPr lang="it-IT" u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u="none" dirty="0"/>
              <a:t>PC fisso o portatile collegato alla rete elettrica e a internet </a:t>
            </a:r>
            <a:r>
              <a:rPr lang="it-IT" u="none" dirty="0"/>
              <a:t>(per ulteriori specifiche sul PC e </a:t>
            </a:r>
            <a:r>
              <a:rPr lang="it-IT" u="none" dirty="0" err="1"/>
              <a:t>minitor</a:t>
            </a:r>
            <a:r>
              <a:rPr lang="it-IT" u="none" dirty="0"/>
              <a:t> vedere il sito di </a:t>
            </a:r>
            <a:r>
              <a:rPr lang="it-IT" u="none" dirty="0" err="1"/>
              <a:t>Cisia</a:t>
            </a:r>
            <a:r>
              <a:rPr lang="it-IT" u="non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u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u="none" dirty="0"/>
              <a:t>uno </a:t>
            </a:r>
            <a:r>
              <a:rPr lang="it-IT" sz="2000" b="1" u="none" dirty="0"/>
              <a:t>smartphone o tablet</a:t>
            </a:r>
            <a:r>
              <a:rPr lang="it-IT" sz="2000" u="none" dirty="0"/>
              <a:t> (da qui in avanti </a:t>
            </a:r>
            <a:r>
              <a:rPr lang="it-IT" sz="2000" b="1" u="none" dirty="0"/>
              <a:t>dispositivo mobile</a:t>
            </a:r>
            <a:r>
              <a:rPr lang="it-IT" sz="2000" u="none" dirty="0"/>
              <a:t>) collegato alla rete elettrica e a internet, dotato di fotocamera. </a:t>
            </a:r>
            <a:r>
              <a:rPr lang="it-IT" dirty="0"/>
              <a:t>Sul dispositivo mobile dovrà essere installata l’applicazione per dispositivi mobili ZOOM (gratuita).</a:t>
            </a:r>
            <a:endParaRPr lang="it-IT" sz="2000" u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AD05B375-D4D9-4F20-A801-BF6279501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69776"/>
            <a:ext cx="778720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sm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TOLC@casa</a:t>
            </a:r>
            <a:endParaRPr kumimoji="0" lang="it-IT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86E26-ECB9-4E6E-992A-36F738CD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4624"/>
            <a:ext cx="2990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4.bp.blogspot.com/_ChvNcquRclI/SLMt_44_pUI/AAAAAAAABWk/BPB0wGsBEEU/s320/punto_esclamativo.jpg">
            <a:extLst>
              <a:ext uri="{FF2B5EF4-FFF2-40B4-BE49-F238E27FC236}">
                <a16:creationId xmlns:a16="http://schemas.microsoft.com/office/drawing/2014/main" id="{2734C861-D243-48CA-BDC3-8E895EFAC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55" y="4653136"/>
            <a:ext cx="1341436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BCFA3F3-880A-4E36-AC2F-EABFC2515185}"/>
              </a:ext>
            </a:extLst>
          </p:cNvPr>
          <p:cNvSpPr/>
          <p:nvPr/>
        </p:nvSpPr>
        <p:spPr>
          <a:xfrm>
            <a:off x="1154739" y="4790786"/>
            <a:ext cx="72665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u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Calibri" panose="020F0502020204030204" pitchFamily="34" charset="0"/>
              </a:rPr>
              <a:t>Sia un PC che uno </a:t>
            </a:r>
          </a:p>
          <a:p>
            <a:r>
              <a:rPr lang="it-IT" sz="4000" b="1" u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Calibri" panose="020F0502020204030204" pitchFamily="34" charset="0"/>
              </a:rPr>
              <a:t>                       SMARTPHONE!!!!!</a:t>
            </a:r>
          </a:p>
        </p:txBody>
      </p:sp>
    </p:spTree>
    <p:extLst>
      <p:ext uri="{BB962C8B-B14F-4D97-AF65-F5344CB8AC3E}">
        <p14:creationId xmlns:p14="http://schemas.microsoft.com/office/powerpoint/2010/main" val="177529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8BDE2CA5-C64B-4F1C-BB1F-55DA1941D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69776"/>
            <a:ext cx="778720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sm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TOLC@casa</a:t>
            </a:r>
            <a:endParaRPr kumimoji="0" lang="it-IT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DE2BF-25FB-4DCC-8473-9C48C0F0A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4624"/>
            <a:ext cx="2990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9D3D6F4-939A-43FA-BA97-9D026CA352CF}"/>
              </a:ext>
            </a:extLst>
          </p:cNvPr>
          <p:cNvSpPr/>
          <p:nvPr/>
        </p:nvSpPr>
        <p:spPr>
          <a:xfrm>
            <a:off x="719572" y="1412776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Il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Cisia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 ha organizzato il calendario TOLC in tre macro periodi: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sz="2400" u="non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t-IT" sz="2400" u="non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macro-periodo 1</a:t>
            </a:r>
            <a:r>
              <a:rPr lang="it-IT" sz="2400" u="none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it-IT" sz="2400" b="1" u="none" dirty="0">
                <a:latin typeface="Calibri" panose="020F0502020204030204" pitchFamily="34" charset="0"/>
                <a:ea typeface="Times New Roman" panose="02020603050405020304" pitchFamily="18" charset="0"/>
              </a:rPr>
              <a:t>dal 19 maggio al 30 giugno</a:t>
            </a:r>
            <a:r>
              <a:rPr lang="it-IT" sz="2400" u="none" dirty="0"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endParaRPr lang="en-GB" sz="2400" u="non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t-IT" sz="2400" u="non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macro-periodo 2: </a:t>
            </a:r>
            <a:r>
              <a:rPr lang="it-IT" sz="2400" b="1" u="none" dirty="0">
                <a:latin typeface="Calibri" panose="020F0502020204030204" pitchFamily="34" charset="0"/>
                <a:ea typeface="Times New Roman" panose="02020603050405020304" pitchFamily="18" charset="0"/>
              </a:rPr>
              <a:t>dal 1° luglio al 31 luglio</a:t>
            </a:r>
            <a:r>
              <a:rPr lang="it-IT" sz="2400" u="none" dirty="0"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endParaRPr lang="en-GB" sz="2400" u="non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it-IT" sz="2400" u="none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macro-periodo 3: </a:t>
            </a:r>
            <a:r>
              <a:rPr lang="it-IT" sz="2400" b="1" u="none" dirty="0">
                <a:latin typeface="Calibri" panose="020F0502020204030204" pitchFamily="34" charset="0"/>
                <a:ea typeface="Times New Roman" panose="02020603050405020304" pitchFamily="18" charset="0"/>
              </a:rPr>
              <a:t>dal 20 agosto al 17 settembre.</a:t>
            </a:r>
            <a:endParaRPr lang="en-GB" sz="2400" b="1" u="non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u="none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potrà iscriversi una sola volta per macro periodo</a:t>
            </a:r>
          </a:p>
          <a:p>
            <a:pPr>
              <a:spcAft>
                <a:spcPts val="0"/>
              </a:spcAft>
            </a:pPr>
            <a:endParaRPr lang="it-IT" sz="2400" u="none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u="none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L’attestato </a:t>
            </a:r>
            <a:r>
              <a:rPr lang="it-IT" sz="2400" u="none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sarà disponibile nella vostra area riservata TOLC</a:t>
            </a:r>
            <a:r>
              <a:rPr lang="it-IT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dopo 48 ore.</a:t>
            </a:r>
            <a:endParaRPr lang="en-GB" sz="2400" u="none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D822576-4179-404A-BBFB-EC2284CD6BA4}"/>
              </a:ext>
            </a:extLst>
          </p:cNvPr>
          <p:cNvSpPr/>
          <p:nvPr/>
        </p:nvSpPr>
        <p:spPr>
          <a:xfrm>
            <a:off x="791580" y="564634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https://www.cisiaonline.it/regolamento-tolccasa-per-studenti-e-studentesse/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12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448A8577-0698-45C8-9688-E6006C957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69776"/>
            <a:ext cx="778720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sm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TOLC@casa</a:t>
            </a:r>
            <a:endParaRPr kumimoji="0" lang="it-IT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20331-D644-47A6-896B-0EDC117C2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4624"/>
            <a:ext cx="2990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2DEE0E3-3DA9-4879-95B1-4CA8D01FFA9D}"/>
              </a:ext>
            </a:extLst>
          </p:cNvPr>
          <p:cNvSpPr/>
          <p:nvPr/>
        </p:nvSpPr>
        <p:spPr>
          <a:xfrm>
            <a:off x="336612" y="1205715"/>
            <a:ext cx="847077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  <a:latin typeface="Roboto"/>
              </a:rPr>
              <a:t>TOLC@CASA: cosa fare</a:t>
            </a:r>
          </a:p>
          <a:p>
            <a:endParaRPr lang="it-IT" b="1" dirty="0">
              <a:solidFill>
                <a:srgbClr val="000000"/>
              </a:solidFill>
              <a:latin typeface="Roboto"/>
            </a:endParaRPr>
          </a:p>
          <a:p>
            <a:pPr algn="just"/>
            <a:r>
              <a:rPr lang="it-IT" u="none" dirty="0">
                <a:solidFill>
                  <a:srgbClr val="000000"/>
                </a:solidFill>
                <a:highlight>
                  <a:srgbClr val="FFFF00"/>
                </a:highlight>
                <a:latin typeface="Roboto"/>
              </a:rPr>
              <a:t>Sono </a:t>
            </a:r>
            <a:r>
              <a:rPr lang="it-IT" b="1" u="none" dirty="0">
                <a:solidFill>
                  <a:srgbClr val="000000"/>
                </a:solidFill>
                <a:highlight>
                  <a:srgbClr val="FFFF00"/>
                </a:highlight>
                <a:latin typeface="Roboto"/>
              </a:rPr>
              <a:t>aperte le iscrizioni </a:t>
            </a:r>
            <a:r>
              <a:rPr lang="it-IT" b="1" u="none" dirty="0">
                <a:solidFill>
                  <a:srgbClr val="000000"/>
                </a:solidFill>
                <a:latin typeface="Roboto"/>
              </a:rPr>
              <a:t>ai TOLC@CASA:</a:t>
            </a:r>
            <a:r>
              <a:rPr lang="it-IT" u="none" dirty="0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just"/>
            <a:r>
              <a:rPr lang="it-IT" u="none" dirty="0">
                <a:solidFill>
                  <a:srgbClr val="000000"/>
                </a:solidFill>
                <a:latin typeface="Roboto"/>
              </a:rPr>
              <a:t>Potrete sostenere il TOLC@CASA in una </a:t>
            </a:r>
            <a:r>
              <a:rPr lang="it-IT" b="1" u="none" dirty="0">
                <a:solidFill>
                  <a:srgbClr val="000000"/>
                </a:solidFill>
                <a:latin typeface="Roboto"/>
              </a:rPr>
              <a:t>qualsiasi sede universitaria </a:t>
            </a:r>
            <a:r>
              <a:rPr lang="it-IT" u="none" dirty="0">
                <a:solidFill>
                  <a:srgbClr val="000000"/>
                </a:solidFill>
                <a:latin typeface="Roboto"/>
              </a:rPr>
              <a:t>che lo eroghi.</a:t>
            </a:r>
          </a:p>
          <a:p>
            <a:pPr algn="just"/>
            <a:r>
              <a:rPr lang="it-IT" u="none" dirty="0">
                <a:solidFill>
                  <a:srgbClr val="000000"/>
                </a:solidFill>
                <a:latin typeface="Roboto"/>
              </a:rPr>
              <a:t>Le date a cui è possibile iscriversi sono elencate sui </a:t>
            </a:r>
            <a:r>
              <a:rPr lang="it-IT" u="none" dirty="0">
                <a:solidFill>
                  <a:srgbClr val="004D8A"/>
                </a:solidFill>
                <a:latin typeface="Roboto"/>
                <a:hlinkClick r:id="rId3"/>
              </a:rPr>
              <a:t>calendari iscrizioni aperte</a:t>
            </a:r>
            <a:r>
              <a:rPr lang="it-IT" u="none" dirty="0">
                <a:solidFill>
                  <a:srgbClr val="000000"/>
                </a:solidFill>
                <a:latin typeface="Roboto"/>
              </a:rPr>
              <a:t>   dei diversi tipi di TOLC.</a:t>
            </a:r>
          </a:p>
          <a:p>
            <a:pPr algn="just"/>
            <a:endParaRPr lang="it-IT" u="none" dirty="0">
              <a:solidFill>
                <a:srgbClr val="000000"/>
              </a:solidFill>
              <a:latin typeface="Roboto"/>
            </a:endParaRPr>
          </a:p>
          <a:p>
            <a:pPr algn="just"/>
            <a:r>
              <a:rPr lang="it-IT" b="1" u="none" dirty="0">
                <a:solidFill>
                  <a:srgbClr val="000000"/>
                </a:solidFill>
                <a:latin typeface="Roboto"/>
              </a:rPr>
              <a:t>Prima di prenotarvi: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u="none" dirty="0">
                <a:solidFill>
                  <a:srgbClr val="000000"/>
                </a:solidFill>
                <a:latin typeface="Roboto"/>
              </a:rPr>
              <a:t>leggete accuratamente il </a:t>
            </a:r>
          </a:p>
          <a:p>
            <a:pPr algn="just"/>
            <a:r>
              <a:rPr lang="it-IT" u="none" dirty="0">
                <a:solidFill>
                  <a:srgbClr val="004D8A"/>
                </a:solidFill>
                <a:latin typeface="Roboto"/>
                <a:hlinkClick r:id="rId4"/>
              </a:rPr>
              <a:t>Regolamento di utilizzo del TOLC@CASA per studenti e studentesse</a:t>
            </a:r>
            <a:r>
              <a:rPr lang="it-IT" u="none" dirty="0">
                <a:solidFill>
                  <a:srgbClr val="000000"/>
                </a:solidFill>
                <a:latin typeface="Roboto"/>
              </a:rPr>
              <a:t>;</a:t>
            </a:r>
          </a:p>
          <a:p>
            <a:pPr algn="just"/>
            <a:endParaRPr lang="it-IT" u="none" dirty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none" dirty="0">
                <a:solidFill>
                  <a:srgbClr val="000000"/>
                </a:solidFill>
                <a:latin typeface="Roboto"/>
              </a:rPr>
              <a:t>Provate ad allestire la stanza in cui sosterrete il test con i dispositivi necessari come indicato nel documento </a:t>
            </a:r>
          </a:p>
          <a:p>
            <a:r>
              <a:rPr lang="it-IT" u="none" dirty="0">
                <a:solidFill>
                  <a:srgbClr val="004D8A"/>
                </a:solidFill>
                <a:latin typeface="Roboto"/>
                <a:hlinkClick r:id="rId5"/>
              </a:rPr>
              <a:t>Configurazione stanza TOLC@CASA, prove ed esigenze di rete</a:t>
            </a:r>
            <a:r>
              <a:rPr lang="it-IT" u="none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endParaRPr lang="it-IT" u="none" dirty="0">
              <a:solidFill>
                <a:srgbClr val="000000"/>
              </a:solidFill>
              <a:latin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u="none" dirty="0">
                <a:solidFill>
                  <a:srgbClr val="000000"/>
                </a:solidFill>
                <a:latin typeface="Roboto"/>
              </a:rPr>
              <a:t>svolgete le simulazioni TOLC nell’</a:t>
            </a:r>
            <a:r>
              <a:rPr lang="it-IT" u="none" dirty="0">
                <a:solidFill>
                  <a:srgbClr val="004D8A"/>
                </a:solidFill>
                <a:latin typeface="Roboto"/>
                <a:hlinkClick r:id="rId6"/>
              </a:rPr>
              <a:t>area esercitazione e posizionamento</a:t>
            </a:r>
            <a:r>
              <a:rPr lang="it-IT" u="none" dirty="0">
                <a:solidFill>
                  <a:srgbClr val="000000"/>
                </a:solidFill>
                <a:latin typeface="Roboto"/>
              </a:rPr>
              <a:t> dal computer che utilizzerete.</a:t>
            </a:r>
          </a:p>
        </p:txBody>
      </p:sp>
    </p:spTree>
    <p:extLst>
      <p:ext uri="{BB962C8B-B14F-4D97-AF65-F5344CB8AC3E}">
        <p14:creationId xmlns:p14="http://schemas.microsoft.com/office/powerpoint/2010/main" val="146702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69776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TOLC-I    Struttura della prova</a:t>
            </a:r>
            <a:endParaRPr lang="it-IT" sz="4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55" y="2679392"/>
            <a:ext cx="7087890" cy="36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126185" y="1195164"/>
            <a:ext cx="6891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u="none" kern="0" dirty="0">
                <a:solidFill>
                  <a:srgbClr val="CC0000"/>
                </a:solidFill>
                <a:latin typeface="Calibri" pitchFamily="34" charset="0"/>
              </a:rPr>
              <a:t>Composto da 50 quesiti suddivisi i 4 sezioni</a:t>
            </a:r>
          </a:p>
          <a:p>
            <a:r>
              <a:rPr lang="it-IT" sz="2400" u="none" kern="0" dirty="0">
                <a:solidFill>
                  <a:srgbClr val="CC0000"/>
                </a:solidFill>
                <a:latin typeface="Calibri" pitchFamily="34" charset="0"/>
              </a:rPr>
              <a:t>La sezione di Inglese è, per UNIBO, di autovalutazione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CC0D992-F507-420A-89A1-E79046E4A521}"/>
              </a:ext>
            </a:extLst>
          </p:cNvPr>
          <p:cNvSpPr/>
          <p:nvPr/>
        </p:nvSpPr>
        <p:spPr>
          <a:xfrm>
            <a:off x="539552" y="201499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https://www.cisiaonline.it/area-tematica-tolc-ingegneria/struttura-della-prova-e-syllabus/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18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69776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TOLC-I: valutazione</a:t>
            </a:r>
            <a:endParaRPr lang="it-IT" sz="4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81188" y="1412776"/>
            <a:ext cx="8205611" cy="5040560"/>
          </a:xfrm>
        </p:spPr>
        <p:txBody>
          <a:bodyPr/>
          <a:lstStyle/>
          <a:p>
            <a:pPr algn="just"/>
            <a:r>
              <a:rPr lang="it-IT" sz="2400" dirty="0">
                <a:latin typeface="Calibri" pitchFamily="34" charset="0"/>
              </a:rPr>
              <a:t>Ogni quesito è a risposta multipla e presenta 5 possibili risposte, di cui una sola corretta.</a:t>
            </a:r>
          </a:p>
          <a:p>
            <a:pPr algn="just"/>
            <a:r>
              <a:rPr lang="it-IT" sz="2400" dirty="0">
                <a:latin typeface="Calibri" pitchFamily="34" charset="0"/>
              </a:rPr>
              <a:t>Il risultato è determinato dal numero di risposte esatte, sbagliate:</a:t>
            </a:r>
          </a:p>
          <a:p>
            <a:pPr marL="1076325" algn="just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1 punto</a:t>
            </a:r>
            <a:r>
              <a:rPr lang="it-IT" sz="2400" dirty="0">
                <a:latin typeface="Calibri" pitchFamily="34" charset="0"/>
              </a:rPr>
              <a:t> per ogni risposta corretta, </a:t>
            </a:r>
          </a:p>
          <a:p>
            <a:pPr marL="1076325" algn="just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0 punti </a:t>
            </a:r>
            <a:r>
              <a:rPr lang="it-IT" sz="2400" dirty="0">
                <a:latin typeface="Calibri" pitchFamily="34" charset="0"/>
              </a:rPr>
              <a:t>per ogni risposta non data </a:t>
            </a:r>
          </a:p>
          <a:p>
            <a:pPr marL="1076325" algn="just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penalizzazione di 0,25 punti</a:t>
            </a:r>
            <a:r>
              <a:rPr lang="it-IT" sz="2400" b="1" dirty="0">
                <a:latin typeface="Calibri" pitchFamily="34" charset="0"/>
              </a:rPr>
              <a:t> </a:t>
            </a:r>
            <a:r>
              <a:rPr lang="it-IT" sz="2400" dirty="0">
                <a:latin typeface="Calibri" pitchFamily="34" charset="0"/>
              </a:rPr>
              <a:t>per ogni risposta errata.</a:t>
            </a:r>
          </a:p>
          <a:p>
            <a:pPr marL="733425" indent="0" algn="just">
              <a:buNone/>
            </a:pPr>
            <a:endParaRPr lang="it-IT" sz="2400" dirty="0">
              <a:latin typeface="Calibri" pitchFamily="34" charset="0"/>
            </a:endParaRPr>
          </a:p>
          <a:p>
            <a:pPr algn="just"/>
            <a:r>
              <a:rPr lang="it-IT" sz="2400" dirty="0">
                <a:latin typeface="Calibri" pitchFamily="34" charset="0"/>
              </a:rPr>
              <a:t>L’esito del test relativo alla sezione di valutazione della conoscenza della </a:t>
            </a:r>
            <a:r>
              <a:rPr lang="it-IT" sz="2400" dirty="0">
                <a:solidFill>
                  <a:srgbClr val="CC0000"/>
                </a:solidFill>
                <a:latin typeface="Calibri" pitchFamily="34" charset="0"/>
              </a:rPr>
              <a:t>lingua Inglese</a:t>
            </a:r>
            <a:r>
              <a:rPr lang="it-IT" sz="2400" dirty="0">
                <a:latin typeface="Calibri" pitchFamily="34" charset="0"/>
              </a:rPr>
              <a:t> non partecipa alla formazione del punteggio complessivo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69776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TOLC-I: pesatura</a:t>
            </a:r>
            <a:endParaRPr lang="it-IT" sz="4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-154868" y="1196752"/>
            <a:ext cx="8831324" cy="864096"/>
          </a:xfrm>
        </p:spPr>
        <p:txBody>
          <a:bodyPr/>
          <a:lstStyle/>
          <a:p>
            <a:pPr lvl="0" algn="just"/>
            <a:r>
              <a:rPr lang="it-IT" sz="2400" dirty="0">
                <a:latin typeface="Calibri" pitchFamily="34" charset="0"/>
              </a:rPr>
              <a:t>Il punteggio assoluto ottenuto in ogni singola sezione verrà pesato secondo questo schema come previsto da ciascun corso di laurea: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595800"/>
              </p:ext>
            </p:extLst>
          </p:nvPr>
        </p:nvGraphicFramePr>
        <p:xfrm>
          <a:off x="251520" y="2177888"/>
          <a:ext cx="8568950" cy="451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1445041642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53042791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133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Arial Narrow" pitchFamily="34" charset="0"/>
                        </a:rPr>
                        <a:t>Chimiche</a:t>
                      </a:r>
                    </a:p>
                    <a:p>
                      <a:pPr algn="ctr"/>
                      <a:r>
                        <a:rPr lang="it-IT" sz="2400" dirty="0">
                          <a:latin typeface="Arial Narrow" pitchFamily="34" charset="0"/>
                        </a:rPr>
                        <a:t>Fisica</a:t>
                      </a:r>
                    </a:p>
                    <a:p>
                      <a:pPr algn="ctr"/>
                      <a:r>
                        <a:rPr lang="it-IT" sz="2400" dirty="0">
                          <a:latin typeface="Arial Narrow" pitchFamily="34" charset="0"/>
                        </a:rPr>
                        <a:t>Astronomia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Arial Narrow" pitchFamily="34" charset="0"/>
                        </a:rPr>
                        <a:t>Scienze Biologiche Naturali Geologiche Ambientali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Arial Narrow" pitchFamily="34" charset="0"/>
                        </a:rPr>
                        <a:t>Matematica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latin typeface="Arial Narrow" pitchFamily="34" charset="0"/>
                        </a:rPr>
                        <a:t>Informatica</a:t>
                      </a:r>
                      <a:endParaRPr lang="it-IT" b="1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22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Matematica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it-IT" b="1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0,75</a:t>
                      </a:r>
                      <a:endParaRPr lang="it-IT" b="1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it-IT" b="1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Logica</a:t>
                      </a:r>
                      <a:endParaRPr lang="it-IT" sz="1800" b="1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0,5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0,5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0,5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1,25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Comprensione verbale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0,5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0,5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0,5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1,25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Scienze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0,1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0,6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0,1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0,5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903995"/>
                  </a:ext>
                </a:extLst>
              </a:tr>
              <a:tr h="675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Punteggio 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31</a:t>
                      </a:r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31</a:t>
                      </a:r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31</a:t>
                      </a:r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50</a:t>
                      </a:r>
                      <a:endParaRPr lang="it-IT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3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 txBox="1">
            <a:spLocks noChangeArrowheads="1"/>
          </p:cNvSpPr>
          <p:nvPr/>
        </p:nvSpPr>
        <p:spPr bwMode="auto">
          <a:xfrm>
            <a:off x="899592" y="269776"/>
            <a:ext cx="778720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4000" b="1" u="none" kern="0" cap="small" dirty="0">
                <a:solidFill>
                  <a:srgbClr val="C00000"/>
                </a:solidFill>
                <a:latin typeface="Arial Narrow" pitchFamily="34" charset="0"/>
              </a:rPr>
              <a:t>TOLC-I </a:t>
            </a:r>
            <a:endParaRPr lang="it-IT" sz="4000" u="none" kern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15" name="Connettore 1 4"/>
          <p:cNvCxnSpPr/>
          <p:nvPr/>
        </p:nvCxnSpPr>
        <p:spPr>
          <a:xfrm>
            <a:off x="0" y="1188000"/>
            <a:ext cx="8208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graphicFrame>
        <p:nvGraphicFramePr>
          <p:cNvPr id="19" name="Segnaposto contenu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978094"/>
              </p:ext>
            </p:extLst>
          </p:nvPr>
        </p:nvGraphicFramePr>
        <p:xfrm>
          <a:off x="2010362" y="1257040"/>
          <a:ext cx="453650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3006275" y="404664"/>
            <a:ext cx="5238133" cy="58477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3200" b="1" u="none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Attenzione a pesi e punteggi!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79512" y="1543261"/>
            <a:ext cx="22322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u="none" dirty="0">
                <a:solidFill>
                  <a:prstClr val="black"/>
                </a:solidFill>
                <a:latin typeface="Calibri"/>
              </a:rPr>
              <a:t>Punteggi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u="none" dirty="0">
                <a:solidFill>
                  <a:prstClr val="black"/>
                </a:solidFill>
                <a:latin typeface="Calibri"/>
              </a:rPr>
              <a:t>Chimiche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u="none" dirty="0">
                <a:solidFill>
                  <a:prstClr val="black"/>
                </a:solidFill>
                <a:latin typeface="Calibri"/>
              </a:rPr>
              <a:t>Fisica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u="none" dirty="0">
                <a:solidFill>
                  <a:prstClr val="black"/>
                </a:solidFill>
                <a:latin typeface="Calibri"/>
              </a:rPr>
              <a:t>Astronomia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u="none" dirty="0">
                <a:solidFill>
                  <a:prstClr val="black"/>
                </a:solidFill>
                <a:latin typeface="Calibri"/>
              </a:rPr>
              <a:t>(</a:t>
            </a:r>
            <a:r>
              <a:rPr lang="it-IT" b="1" u="none" dirty="0" err="1">
                <a:solidFill>
                  <a:prstClr val="black"/>
                </a:solidFill>
                <a:latin typeface="Calibri"/>
              </a:rPr>
              <a:t>Max</a:t>
            </a:r>
            <a:r>
              <a:rPr lang="it-IT" b="1" u="none" dirty="0">
                <a:solidFill>
                  <a:prstClr val="black"/>
                </a:solidFill>
                <a:latin typeface="Calibri"/>
              </a:rPr>
              <a:t> 31 punti)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52649" y="4460553"/>
            <a:ext cx="3699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u="none" dirty="0">
                <a:solidFill>
                  <a:prstClr val="black"/>
                </a:solidFill>
                <a:latin typeface="Calibri"/>
              </a:rPr>
              <a:t>Punteggi Scienze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u="none" dirty="0">
                <a:solidFill>
                  <a:prstClr val="black"/>
                </a:solidFill>
                <a:latin typeface="Calibri"/>
              </a:rPr>
              <a:t>(Biologiche, Naturali, Geologiche , Ambientali)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u="none" dirty="0">
                <a:solidFill>
                  <a:prstClr val="black"/>
                </a:solidFill>
                <a:latin typeface="Calibri"/>
              </a:rPr>
              <a:t>(Max 31 punti)</a:t>
            </a:r>
          </a:p>
        </p:txBody>
      </p:sp>
      <p:graphicFrame>
        <p:nvGraphicFramePr>
          <p:cNvPr id="11" name="Segnaposto contenuto 8">
            <a:extLst>
              <a:ext uri="{FF2B5EF4-FFF2-40B4-BE49-F238E27FC236}">
                <a16:creationId xmlns:a16="http://schemas.microsoft.com/office/drawing/2014/main" id="{05F1FA31-F644-4A69-8760-462DA5D3E5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464164"/>
              </p:ext>
            </p:extLst>
          </p:nvPr>
        </p:nvGraphicFramePr>
        <p:xfrm>
          <a:off x="4036464" y="3775893"/>
          <a:ext cx="453650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umetto 1 23">
            <a:extLst>
              <a:ext uri="{FF2B5EF4-FFF2-40B4-BE49-F238E27FC236}">
                <a16:creationId xmlns:a16="http://schemas.microsoft.com/office/drawing/2014/main" id="{88F28ACE-92AD-4AD3-9392-ED3C0FA7907F}"/>
              </a:ext>
            </a:extLst>
          </p:cNvPr>
          <p:cNvSpPr/>
          <p:nvPr/>
        </p:nvSpPr>
        <p:spPr>
          <a:xfrm>
            <a:off x="7483353" y="1412776"/>
            <a:ext cx="1449293" cy="1477120"/>
          </a:xfrm>
          <a:prstGeom prst="wedgeRectCallout">
            <a:avLst>
              <a:gd name="adj1" fmla="val -77902"/>
              <a:gd name="adj2" fmla="val 4773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Sezione di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inglese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non concorre al calcolo del punteggio</a:t>
            </a:r>
          </a:p>
        </p:txBody>
      </p:sp>
    </p:spTree>
    <p:extLst>
      <p:ext uri="{BB962C8B-B14F-4D97-AF65-F5344CB8AC3E}">
        <p14:creationId xmlns:p14="http://schemas.microsoft.com/office/powerpoint/2010/main" val="9948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0" grpId="0" animBg="1"/>
      <p:bldP spid="21" grpId="0"/>
      <p:bldP spid="23" grpId="0"/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69776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TOLC-I: preparazione</a:t>
            </a:r>
            <a:endParaRPr lang="it-IT" sz="4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043C801-7899-4D19-A4C3-F7B29FE4F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98520"/>
            <a:ext cx="5472608" cy="489259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6F28907-A49F-478C-B06B-5870C5D2C449}"/>
              </a:ext>
            </a:extLst>
          </p:cNvPr>
          <p:cNvSpPr/>
          <p:nvPr/>
        </p:nvSpPr>
        <p:spPr>
          <a:xfrm>
            <a:off x="755576" y="119675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https://www.cisiaonline.it/area-tematica-tolc-ingegneria/guida-alla-prova/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61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44624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Corsi a numero programmato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17264" y="620688"/>
            <a:ext cx="2502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u="none" kern="0" cap="small" dirty="0">
                <a:solidFill>
                  <a:srgbClr val="008000"/>
                </a:solidFill>
                <a:latin typeface="Calibri" pitchFamily="34" charset="0"/>
              </a:rPr>
              <a:t>Bando Scienze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 txBox="1">
            <a:spLocks noChangeArrowheads="1"/>
          </p:cNvSpPr>
          <p:nvPr/>
        </p:nvSpPr>
        <p:spPr bwMode="auto">
          <a:xfrm>
            <a:off x="457200" y="1340768"/>
            <a:ext cx="8229600" cy="50405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5600" indent="-355600" eaLnBrk="1" hangingPunct="1">
              <a:spcBef>
                <a:spcPts val="0"/>
              </a:spcBef>
              <a:buFont typeface="Wingdings" pitchFamily="2" charset="2"/>
              <a:buChar char="Ø"/>
              <a:tabLst>
                <a:tab pos="6454775" algn="l"/>
              </a:tabLst>
            </a:pPr>
            <a:r>
              <a:rPr lang="it-IT" u="none" kern="0" dirty="0">
                <a:solidFill>
                  <a:srgbClr val="008000"/>
                </a:solidFill>
                <a:latin typeface="Calibri" pitchFamily="34" charset="0"/>
              </a:rPr>
              <a:t>Astronomia	</a:t>
            </a:r>
            <a:r>
              <a:rPr lang="it-IT" b="1" u="none" kern="0" dirty="0">
                <a:solidFill>
                  <a:srgbClr val="C00000"/>
                </a:solidFill>
                <a:latin typeface="Calibri" pitchFamily="34" charset="0"/>
              </a:rPr>
              <a:t>75 posti</a:t>
            </a:r>
            <a:endParaRPr lang="it-IT" u="none" kern="0" dirty="0">
              <a:solidFill>
                <a:srgbClr val="008000"/>
              </a:solidFill>
              <a:latin typeface="Calibri" pitchFamily="34" charset="0"/>
            </a:endParaRPr>
          </a:p>
          <a:p>
            <a:pPr marL="355600" indent="-355600" eaLnBrk="1" hangingPunct="1">
              <a:spcBef>
                <a:spcPts val="0"/>
              </a:spcBef>
              <a:buFont typeface="Wingdings" pitchFamily="2" charset="2"/>
              <a:buChar char="Ø"/>
              <a:tabLst>
                <a:tab pos="6278563" algn="l"/>
              </a:tabLst>
            </a:pPr>
            <a:r>
              <a:rPr lang="it-IT" u="none" kern="0" dirty="0">
                <a:solidFill>
                  <a:srgbClr val="008000"/>
                </a:solidFill>
                <a:latin typeface="Calibri" pitchFamily="34" charset="0"/>
              </a:rPr>
              <a:t>Chimica e chimica dei materiali	</a:t>
            </a:r>
            <a:r>
              <a:rPr lang="it-IT" b="1" u="none" kern="0" dirty="0">
                <a:solidFill>
                  <a:srgbClr val="C00000"/>
                </a:solidFill>
                <a:latin typeface="Calibri" pitchFamily="34" charset="0"/>
              </a:rPr>
              <a:t>130 posti</a:t>
            </a:r>
            <a:endParaRPr lang="it-IT" u="none" kern="0" dirty="0">
              <a:solidFill>
                <a:srgbClr val="C00000"/>
              </a:solidFill>
              <a:latin typeface="Calibri" pitchFamily="34" charset="0"/>
            </a:endParaRPr>
          </a:p>
          <a:p>
            <a:pPr marL="355600" indent="-355600" eaLnBrk="1" hangingPunct="1">
              <a:spcBef>
                <a:spcPts val="0"/>
              </a:spcBef>
              <a:buFont typeface="Wingdings" pitchFamily="2" charset="2"/>
              <a:buChar char="Ø"/>
              <a:tabLst>
                <a:tab pos="6278563" algn="l"/>
              </a:tabLst>
            </a:pPr>
            <a:r>
              <a:rPr lang="it-IT" u="none" kern="0" dirty="0">
                <a:solidFill>
                  <a:srgbClr val="008000"/>
                </a:solidFill>
                <a:latin typeface="Calibri" pitchFamily="34" charset="0"/>
              </a:rPr>
              <a:t>Chimica industriale	</a:t>
            </a:r>
            <a:r>
              <a:rPr lang="it-IT" b="1" u="none" kern="0" dirty="0">
                <a:solidFill>
                  <a:srgbClr val="C00000"/>
                </a:solidFill>
                <a:latin typeface="Calibri" pitchFamily="34" charset="0"/>
              </a:rPr>
              <a:t>130 posti</a:t>
            </a:r>
            <a:endParaRPr lang="it-IT" u="none" kern="0" dirty="0">
              <a:solidFill>
                <a:srgbClr val="C00000"/>
              </a:solidFill>
              <a:latin typeface="Calibri" pitchFamily="34" charset="0"/>
            </a:endParaRPr>
          </a:p>
          <a:p>
            <a:pPr marL="355600" indent="-355600" eaLnBrk="1" hangingPunct="1">
              <a:spcBef>
                <a:spcPts val="0"/>
              </a:spcBef>
              <a:buFont typeface="Wingdings" pitchFamily="2" charset="2"/>
              <a:buChar char="Ø"/>
              <a:tabLst>
                <a:tab pos="6278563" algn="l"/>
              </a:tabLst>
            </a:pPr>
            <a:r>
              <a:rPr lang="it-IT" u="none" kern="0" dirty="0">
                <a:solidFill>
                  <a:srgbClr val="008000"/>
                </a:solidFill>
                <a:latin typeface="Calibri" pitchFamily="34" charset="0"/>
              </a:rPr>
              <a:t>Fisica	</a:t>
            </a:r>
            <a:r>
              <a:rPr lang="it-IT" b="1" u="none" kern="0" dirty="0">
                <a:solidFill>
                  <a:srgbClr val="C00000"/>
                </a:solidFill>
                <a:latin typeface="Calibri" pitchFamily="34" charset="0"/>
              </a:rPr>
              <a:t>150 posti</a:t>
            </a:r>
            <a:endParaRPr lang="it-IT" u="none" kern="0" dirty="0">
              <a:solidFill>
                <a:srgbClr val="C00000"/>
              </a:solidFill>
              <a:latin typeface="Calibri" pitchFamily="34" charset="0"/>
            </a:endParaRPr>
          </a:p>
          <a:p>
            <a:pPr marL="355600" indent="-355600" eaLnBrk="1" hangingPunct="1">
              <a:spcBef>
                <a:spcPts val="0"/>
              </a:spcBef>
              <a:buFont typeface="Wingdings" pitchFamily="2" charset="2"/>
              <a:buChar char="Ø"/>
              <a:tabLst>
                <a:tab pos="6278563" algn="l"/>
              </a:tabLst>
            </a:pPr>
            <a:r>
              <a:rPr lang="it-IT" u="none" kern="0" dirty="0">
                <a:solidFill>
                  <a:srgbClr val="008000"/>
                </a:solidFill>
                <a:latin typeface="Calibri" pitchFamily="34" charset="0"/>
              </a:rPr>
              <a:t>Scienze biologiche	</a:t>
            </a:r>
            <a:r>
              <a:rPr lang="it-IT" b="1" u="none" kern="0" dirty="0">
                <a:solidFill>
                  <a:srgbClr val="C00000"/>
                </a:solidFill>
                <a:latin typeface="Calibri" pitchFamily="34" charset="0"/>
              </a:rPr>
              <a:t>220 posti</a:t>
            </a:r>
            <a:endParaRPr lang="it-IT" u="none" kern="0" dirty="0">
              <a:solidFill>
                <a:srgbClr val="008000"/>
              </a:solidFill>
              <a:latin typeface="Calibri" pitchFamily="34" charset="0"/>
            </a:endParaRPr>
          </a:p>
          <a:p>
            <a:pPr marL="355600" indent="-355600" eaLnBrk="1" hangingPunct="1">
              <a:spcBef>
                <a:spcPts val="0"/>
              </a:spcBef>
              <a:buFont typeface="Wingdings" pitchFamily="2" charset="2"/>
              <a:buChar char="Ø"/>
              <a:tabLst>
                <a:tab pos="6454775" algn="l"/>
              </a:tabLst>
            </a:pPr>
            <a:r>
              <a:rPr lang="it-IT" u="none" kern="0" dirty="0">
                <a:solidFill>
                  <a:srgbClr val="008000"/>
                </a:solidFill>
                <a:latin typeface="Calibri" pitchFamily="34" charset="0"/>
              </a:rPr>
              <a:t>Scienze naturali	</a:t>
            </a:r>
            <a:r>
              <a:rPr lang="it-IT" b="1" u="none" kern="0" dirty="0">
                <a:solidFill>
                  <a:srgbClr val="C00000"/>
                </a:solidFill>
                <a:latin typeface="Calibri" pitchFamily="34" charset="0"/>
              </a:rPr>
              <a:t>75 posti</a:t>
            </a:r>
          </a:p>
          <a:p>
            <a:pPr marL="355600" indent="-355600" eaLnBrk="1" hangingPunct="1">
              <a:spcBef>
                <a:spcPts val="0"/>
              </a:spcBef>
              <a:buFont typeface="Wingdings" pitchFamily="2" charset="2"/>
              <a:buChar char="Ø"/>
              <a:tabLst>
                <a:tab pos="6454775" algn="l"/>
              </a:tabLst>
            </a:pPr>
            <a:r>
              <a:rPr lang="it-IT" u="none" dirty="0">
                <a:solidFill>
                  <a:srgbClr val="008000"/>
                </a:solidFill>
                <a:latin typeface="Calibri" pitchFamily="34" charset="0"/>
              </a:rPr>
              <a:t>Chimica e tecnologie</a:t>
            </a:r>
            <a:br>
              <a:rPr lang="it-IT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it-IT" u="none" dirty="0">
                <a:solidFill>
                  <a:srgbClr val="008000"/>
                </a:solidFill>
                <a:latin typeface="Calibri" pitchFamily="34" charset="0"/>
              </a:rPr>
              <a:t>per l’ambiente (Rimini)</a:t>
            </a:r>
            <a:r>
              <a:rPr lang="it-IT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it-IT" b="1" u="none" kern="0" dirty="0">
                <a:solidFill>
                  <a:srgbClr val="C00000"/>
                </a:solidFill>
                <a:latin typeface="Calibri" pitchFamily="34" charset="0"/>
              </a:rPr>
              <a:t>57 posti</a:t>
            </a:r>
            <a:br>
              <a:rPr lang="it-IT" u="none" dirty="0">
                <a:solidFill>
                  <a:srgbClr val="008000"/>
                </a:solidFill>
                <a:latin typeface="Calibri" pitchFamily="34" charset="0"/>
              </a:rPr>
            </a:br>
            <a:r>
              <a:rPr lang="it-IT" u="none" dirty="0">
                <a:solidFill>
                  <a:srgbClr val="008000"/>
                </a:solidFill>
                <a:latin typeface="Calibri" pitchFamily="34" charset="0"/>
              </a:rPr>
              <a:t>ed i materiali (Faenza)	</a:t>
            </a:r>
            <a:r>
              <a:rPr lang="it-IT" b="1" u="none" kern="0" dirty="0">
                <a:solidFill>
                  <a:srgbClr val="C00000"/>
                </a:solidFill>
                <a:latin typeface="Calibri" pitchFamily="34" charset="0"/>
              </a:rPr>
              <a:t>35 posti</a:t>
            </a:r>
            <a:endParaRPr lang="it-IT" u="none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5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74638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Potrebbe esserti utile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502224" y="1217583"/>
            <a:ext cx="518457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b="1" u="none" kern="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https://almamathematica.unibo.it</a:t>
            </a:r>
            <a:endParaRPr lang="it-IT" b="1" u="none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07" y="1916832"/>
            <a:ext cx="8412193" cy="33298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69776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Numero programmato: i passi </a:t>
            </a:r>
            <a:endParaRPr lang="it-IT" sz="4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CasellaDiTesto 6"/>
          <p:cNvSpPr txBox="1">
            <a:spLocks noChangeArrowheads="1"/>
          </p:cNvSpPr>
          <p:nvPr/>
        </p:nvSpPr>
        <p:spPr bwMode="auto">
          <a:xfrm>
            <a:off x="298336" y="1400884"/>
            <a:ext cx="838842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800" u="none" dirty="0">
                <a:latin typeface="Arial Narrow" pitchFamily="34" charset="0"/>
              </a:rPr>
              <a:t>  </a:t>
            </a:r>
            <a:r>
              <a:rPr lang="it-IT" sz="3800" u="none" dirty="0">
                <a:latin typeface="Arial Narrow" pitchFamily="34" charset="0"/>
              </a:rPr>
              <a:t>Dopo, il </a:t>
            </a:r>
            <a:r>
              <a:rPr lang="it-IT" sz="3800" u="none" dirty="0">
                <a:highlight>
                  <a:srgbClr val="FFFF00"/>
                </a:highlight>
                <a:latin typeface="Arial Narrow" pitchFamily="34" charset="0"/>
              </a:rPr>
              <a:t>BANDO 2020/21 </a:t>
            </a:r>
            <a:r>
              <a:rPr lang="it-IT" sz="3800" u="none" dirty="0">
                <a:latin typeface="Arial Narrow" pitchFamily="34" charset="0"/>
              </a:rPr>
              <a:t>di Unibo!!!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FF66BB-E905-4E65-8198-3731C816BC45}"/>
              </a:ext>
            </a:extLst>
          </p:cNvPr>
          <p:cNvSpPr/>
          <p:nvPr/>
        </p:nvSpPr>
        <p:spPr>
          <a:xfrm>
            <a:off x="539552" y="2221413"/>
            <a:ext cx="7447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https://www.unibo.it/it/didattica/iscrizioni-trasferimenti-e-laurea/bandi-per-prove-di-ammissione</a:t>
            </a:r>
            <a:endParaRPr lang="en-GB" sz="2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117F60-2A03-4F0F-9FB3-16D8C8A0B06E}"/>
              </a:ext>
            </a:extLst>
          </p:cNvPr>
          <p:cNvSpPr txBox="1"/>
          <p:nvPr/>
        </p:nvSpPr>
        <p:spPr>
          <a:xfrm flipH="1">
            <a:off x="298336" y="4853758"/>
            <a:ext cx="607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MATEMATICA:</a:t>
            </a:r>
          </a:p>
          <a:p>
            <a:r>
              <a:rPr lang="en-GB" dirty="0">
                <a:hlinkClick r:id="rId4"/>
              </a:rPr>
              <a:t>https://corsi.unibo.it/laurea/matematica/iscriversi-al-corso</a:t>
            </a:r>
            <a:endParaRPr lang="en-GB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E3BD35B-9ED3-4E1B-B59D-3D34C2211BE6}"/>
              </a:ext>
            </a:extLst>
          </p:cNvPr>
          <p:cNvSpPr txBox="1"/>
          <p:nvPr/>
        </p:nvSpPr>
        <p:spPr>
          <a:xfrm>
            <a:off x="298336" y="4133678"/>
            <a:ext cx="669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SCIENZE:</a:t>
            </a:r>
          </a:p>
          <a:p>
            <a:r>
              <a:rPr lang="en-GB" dirty="0">
                <a:hlinkClick r:id="rId5"/>
              </a:rPr>
              <a:t>https://corsi.unibo.it/laurea/ChimicaIndustriale/iscriversi-al-corso</a:t>
            </a:r>
            <a:endParaRPr lang="en-GB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7DC057-2837-4B6C-97BB-88C6826F85EC}"/>
              </a:ext>
            </a:extLst>
          </p:cNvPr>
          <p:cNvSpPr txBox="1"/>
          <p:nvPr/>
        </p:nvSpPr>
        <p:spPr>
          <a:xfrm>
            <a:off x="298336" y="5587005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INFORMATICA:</a:t>
            </a:r>
          </a:p>
          <a:p>
            <a:r>
              <a:rPr lang="en-GB" dirty="0">
                <a:hlinkClick r:id="rId6"/>
              </a:rPr>
              <a:t>https://corsi.unibo.it/laurea/informatica/iscriversi-al-corso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988840"/>
            <a:ext cx="7776864" cy="439248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sz="2400" dirty="0">
                <a:latin typeface="Calibri" pitchFamily="34" charset="0"/>
              </a:rPr>
              <a:t>Lo studente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partecipa al bando</a:t>
            </a:r>
            <a:r>
              <a:rPr lang="it-IT" sz="2400" dirty="0">
                <a:latin typeface="Calibri" pitchFamily="34" charset="0"/>
              </a:rPr>
              <a:t> di selezione di </a:t>
            </a:r>
            <a:r>
              <a:rPr lang="it-IT" sz="2400" dirty="0" err="1">
                <a:latin typeface="Calibri" pitchFamily="34" charset="0"/>
              </a:rPr>
              <a:t>UniBO</a:t>
            </a:r>
            <a:r>
              <a:rPr lang="it-IT" sz="2400" dirty="0">
                <a:latin typeface="Calibri" pitchFamily="34" charset="0"/>
              </a:rPr>
              <a:t>, che si basa sull’esito del TOLC-I, iscrivendosi su </a:t>
            </a:r>
            <a:r>
              <a:rPr lang="it-IT" sz="2400" dirty="0">
                <a:solidFill>
                  <a:srgbClr val="C00000"/>
                </a:solidFill>
                <a:latin typeface="Calibri" pitchFamily="34" charset="0"/>
                <a:hlinkClick r:id="rId3"/>
              </a:rPr>
              <a:t>www.studenti.unibo.it</a:t>
            </a:r>
            <a:r>
              <a:rPr lang="it-IT" sz="2400" dirty="0">
                <a:latin typeface="Calibri" pitchFamily="34" charset="0"/>
              </a:rPr>
              <a:t> (Studenti Online) con un pagamento di un contributo prove di ammissione di 20 €.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sz="2400" dirty="0">
                <a:latin typeface="Calibri" pitchFamily="34" charset="0"/>
              </a:rPr>
              <a:t>Il bando prevede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tre selezioni </a:t>
            </a:r>
            <a:r>
              <a:rPr lang="it-IT" sz="2400" dirty="0">
                <a:latin typeface="Calibri" pitchFamily="34" charset="0"/>
              </a:rPr>
              <a:t>in cui sono ripartiti i posti complessivi offerti dal corso di studi.</a:t>
            </a:r>
          </a:p>
          <a:p>
            <a:pPr>
              <a:spcBef>
                <a:spcPts val="0"/>
              </a:spcBef>
            </a:pPr>
            <a:endParaRPr lang="it-IT" sz="2000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latin typeface="Calibri" pitchFamily="34" charset="0"/>
              </a:rPr>
              <a:t>Per ogni selezione viene stilata una graduatoria in base al punteggio del TOLC-I.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69776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Numero programmato: i passi </a:t>
            </a:r>
            <a:endParaRPr lang="it-IT" sz="4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CasellaDiTesto 6"/>
          <p:cNvSpPr txBox="1">
            <a:spLocks noChangeArrowheads="1"/>
          </p:cNvSpPr>
          <p:nvPr/>
        </p:nvSpPr>
        <p:spPr bwMode="auto">
          <a:xfrm>
            <a:off x="755576" y="1268760"/>
            <a:ext cx="460786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3800" u="none" dirty="0">
                <a:latin typeface="Arial Narrow" pitchFamily="34" charset="0"/>
              </a:rPr>
              <a:t> … e le selezioni!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FF66BB-E905-4E65-8198-3731C816BC45}"/>
              </a:ext>
            </a:extLst>
          </p:cNvPr>
          <p:cNvSpPr/>
          <p:nvPr/>
        </p:nvSpPr>
        <p:spPr>
          <a:xfrm>
            <a:off x="611560" y="573499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https://www.unibo.it/it/didattica/iscrizioni-trasferimenti-e-laurea/bandi-per-prove-di-ammissione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8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77731-3756-4BBE-8683-FCDB2001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B3BA1B-C9AE-4F93-B558-4BF8CAA34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Immagine 1" descr="image001">
            <a:extLst>
              <a:ext uri="{FF2B5EF4-FFF2-40B4-BE49-F238E27FC236}">
                <a16:creationId xmlns:a16="http://schemas.microsoft.com/office/drawing/2014/main" id="{A2B2413A-CFD9-4F2F-BF12-E25924E94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9" b="6675"/>
          <a:stretch/>
        </p:blipFill>
        <p:spPr bwMode="auto">
          <a:xfrm>
            <a:off x="116183" y="404664"/>
            <a:ext cx="891163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1A676DD7-7B9A-4430-B96E-6F2804DBE80A}"/>
              </a:ext>
            </a:extLst>
          </p:cNvPr>
          <p:cNvSpPr/>
          <p:nvPr/>
        </p:nvSpPr>
        <p:spPr bwMode="auto">
          <a:xfrm rot="20709112">
            <a:off x="1490110" y="3961064"/>
            <a:ext cx="792088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32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46088" algn="l" eaLnBrk="1" hangingPunct="1"/>
            <a:r>
              <a:rPr lang="it-IT" sz="4000" b="1" u="none" kern="0" cap="small" dirty="0">
                <a:solidFill>
                  <a:srgbClr val="C00000"/>
                </a:solidFill>
                <a:latin typeface="Arial Narrow" pitchFamily="34" charset="0"/>
              </a:rPr>
              <a:t>Formulazione della graduatoria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611560" y="1268760"/>
            <a:ext cx="80752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3600" dirty="0">
                <a:latin typeface="Calibri" pitchFamily="34" charset="0"/>
              </a:rPr>
              <a:t>Il bando prevede </a:t>
            </a:r>
            <a:r>
              <a:rPr lang="it-IT" sz="3600" b="1" dirty="0">
                <a:solidFill>
                  <a:srgbClr val="C00000"/>
                </a:solidFill>
                <a:latin typeface="Calibri" pitchFamily="34" charset="0"/>
              </a:rPr>
              <a:t>tre selezioni</a:t>
            </a:r>
            <a:r>
              <a:rPr lang="it-IT" sz="3600" dirty="0">
                <a:latin typeface="Calibri" pitchFamily="34" charset="0"/>
              </a:rPr>
              <a:t> (maggio/luglio /settembre)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endParaRPr lang="it-IT" sz="1050" dirty="0">
              <a:latin typeface="Calibri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it-IT" sz="2400" dirty="0">
                <a:latin typeface="Calibri" pitchFamily="34" charset="0"/>
              </a:rPr>
              <a:t>Nelle </a:t>
            </a:r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Calibri" pitchFamily="34" charset="0"/>
              </a:rPr>
              <a:t>prime due selezioni</a:t>
            </a:r>
            <a:r>
              <a:rPr lang="it-IT" sz="2400" dirty="0">
                <a:latin typeface="Calibri" pitchFamily="34" charset="0"/>
              </a:rPr>
              <a:t> il candidato esprime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una sola preferenza.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endParaRPr lang="it-IT" sz="1200" dirty="0">
              <a:latin typeface="Calibri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it-IT" sz="2400" dirty="0">
                <a:latin typeface="Calibri" pitchFamily="34" charset="0"/>
              </a:rPr>
              <a:t>Nella </a:t>
            </a:r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Calibri" pitchFamily="34" charset="0"/>
              </a:rPr>
              <a:t>terza selezione</a:t>
            </a:r>
            <a:r>
              <a:rPr lang="it-IT" sz="2400" dirty="0">
                <a:highlight>
                  <a:srgbClr val="FFFF00"/>
                </a:highlight>
                <a:latin typeface="Calibri" pitchFamily="34" charset="0"/>
              </a:rPr>
              <a:t> </a:t>
            </a:r>
            <a:r>
              <a:rPr lang="it-IT" sz="2400" dirty="0">
                <a:latin typeface="Calibri" pitchFamily="34" charset="0"/>
              </a:rPr>
              <a:t>il candidato esprime: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un corso di maggior interesse (prima scelta) </a:t>
            </a:r>
            <a:r>
              <a:rPr lang="it-IT" sz="2400" dirty="0">
                <a:latin typeface="Calibri" pitchFamily="34" charset="0"/>
              </a:rPr>
              <a:t>e una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seconda preferenza </a:t>
            </a:r>
            <a:r>
              <a:rPr lang="it-IT" sz="2400" b="1" dirty="0">
                <a:solidFill>
                  <a:srgbClr val="008000"/>
                </a:solidFill>
                <a:latin typeface="Calibri" pitchFamily="34" charset="0"/>
              </a:rPr>
              <a:t>(bando scienze)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una sola preferenza </a:t>
            </a:r>
            <a:r>
              <a:rPr lang="it-IT" sz="2400" b="1" dirty="0">
                <a:solidFill>
                  <a:srgbClr val="008000"/>
                </a:solidFill>
                <a:latin typeface="Calibri" pitchFamily="34" charset="0"/>
              </a:rPr>
              <a:t>(bando matematica)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un corso di maggior </a:t>
            </a:r>
            <a:r>
              <a:rPr lang="it-IT" sz="2400" b="1" dirty="0" err="1">
                <a:solidFill>
                  <a:srgbClr val="C00000"/>
                </a:solidFill>
                <a:latin typeface="Calibri" pitchFamily="34" charset="0"/>
              </a:rPr>
              <a:t>interese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 (prima scelta) </a:t>
            </a:r>
            <a:r>
              <a:rPr lang="it-IT" sz="2400" dirty="0">
                <a:latin typeface="Calibri" pitchFamily="34" charset="0"/>
              </a:rPr>
              <a:t>e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 fino a tre corsi di riserva </a:t>
            </a:r>
            <a:r>
              <a:rPr lang="it-IT" sz="2400" b="1" dirty="0">
                <a:solidFill>
                  <a:srgbClr val="008000"/>
                </a:solidFill>
                <a:latin typeface="Calibri" pitchFamily="34" charset="0"/>
              </a:rPr>
              <a:t>(bando ingegneria- </a:t>
            </a:r>
            <a:r>
              <a:rPr lang="it-IT" sz="2400" b="1" dirty="0" err="1">
                <a:solidFill>
                  <a:srgbClr val="008000"/>
                </a:solidFill>
                <a:latin typeface="Calibri" pitchFamily="34" charset="0"/>
              </a:rPr>
              <a:t>CdS</a:t>
            </a:r>
            <a:r>
              <a:rPr lang="it-IT" sz="2400" b="1" dirty="0">
                <a:solidFill>
                  <a:srgbClr val="008000"/>
                </a:solidFill>
                <a:latin typeface="Calibri" pitchFamily="34" charset="0"/>
              </a:rPr>
              <a:t> informatica)</a:t>
            </a:r>
            <a:endParaRPr lang="it-IT" sz="2400" dirty="0">
              <a:solidFill>
                <a:srgbClr val="008000"/>
              </a:solidFill>
              <a:latin typeface="Calibri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endParaRPr lang="it-IT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22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188640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3200" b="1" cap="small" dirty="0">
                <a:solidFill>
                  <a:srgbClr val="C00000"/>
                </a:solidFill>
                <a:latin typeface="Arial Narrow" pitchFamily="34" charset="0"/>
              </a:rPr>
              <a:t>Prima e seconda selezione </a:t>
            </a:r>
            <a:r>
              <a:rPr lang="it-IT" sz="2400" b="1" cap="small" dirty="0">
                <a:solidFill>
                  <a:srgbClr val="C00000"/>
                </a:solidFill>
                <a:latin typeface="Arial Narrow" pitchFamily="34" charset="0"/>
              </a:rPr>
              <a:t>(aprile e luglio) </a:t>
            </a:r>
            <a:br>
              <a:rPr lang="it-IT" sz="2400" b="1" cap="small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it-IT" sz="2400" b="1" u="sng" kern="12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TUTTI I BANDI</a:t>
            </a:r>
          </a:p>
        </p:txBody>
      </p:sp>
      <p:sp>
        <p:nvSpPr>
          <p:cNvPr id="409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124744"/>
            <a:ext cx="7859216" cy="53285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sz="2800" dirty="0">
                <a:latin typeface="Calibri" pitchFamily="34" charset="0"/>
              </a:rPr>
              <a:t>Nelle </a:t>
            </a: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prime due selezioni,</a:t>
            </a:r>
            <a:r>
              <a:rPr lang="it-IT" sz="2800" dirty="0">
                <a:latin typeface="Calibri" pitchFamily="34" charset="0"/>
              </a:rPr>
              <a:t> il candidato esprime </a:t>
            </a: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una sola preferenza.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800" dirty="0">
                <a:latin typeface="Calibri" pitchFamily="34" charset="0"/>
              </a:rPr>
              <a:t>Il candidato è ammesso all’immatricolazione se soddisfa entrambe le condizioni seguenti:</a:t>
            </a:r>
          </a:p>
          <a:p>
            <a:pPr marL="755650" lvl="1" indent="-355600" algn="just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>
                <a:latin typeface="Calibri" pitchFamily="34" charset="0"/>
              </a:rPr>
              <a:t>ha un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punteggio</a:t>
            </a:r>
            <a:r>
              <a:rPr lang="it-IT" sz="2400" dirty="0">
                <a:latin typeface="Calibri" pitchFamily="34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uguale o superiore alla soglia</a:t>
            </a:r>
            <a:r>
              <a:rPr lang="it-IT" sz="2400" dirty="0">
                <a:latin typeface="Calibri" pitchFamily="34" charset="0"/>
              </a:rPr>
              <a:t>,</a:t>
            </a:r>
          </a:p>
          <a:p>
            <a:pPr marL="755650" lvl="1" indent="-355600" algn="just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>
                <a:latin typeface="Calibri" pitchFamily="34" charset="0"/>
              </a:rPr>
              <a:t>risulta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vincitore</a:t>
            </a:r>
            <a:r>
              <a:rPr lang="it-IT" sz="2400" dirty="0">
                <a:latin typeface="Calibri" pitchFamily="34" charset="0"/>
              </a:rPr>
              <a:t> nella graduatoria (formulata in ordine decrescente di punteggio TOLC) del corso di sua preferenza.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800" dirty="0">
                <a:highlight>
                  <a:srgbClr val="FFFF00"/>
                </a:highlight>
                <a:latin typeface="Calibri" pitchFamily="34" charset="0"/>
              </a:rPr>
              <a:t>Non sono previsti recuperi.</a:t>
            </a:r>
            <a:r>
              <a:rPr lang="it-IT" sz="2800" dirty="0">
                <a:latin typeface="Calibri" pitchFamily="34" charset="0"/>
              </a:rPr>
              <a:t> </a:t>
            </a:r>
          </a:p>
          <a:p>
            <a:pPr marL="457200" lvl="2" indent="-4572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800" dirty="0">
                <a:latin typeface="Calibri" pitchFamily="34" charset="0"/>
              </a:rPr>
              <a:t>La </a:t>
            </a: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soglia</a:t>
            </a:r>
            <a:r>
              <a:rPr lang="it-IT" sz="2800" dirty="0">
                <a:latin typeface="Calibri" pitchFamily="34" charset="0"/>
              </a:rPr>
              <a:t> è pari a:</a:t>
            </a:r>
          </a:p>
          <a:p>
            <a:pPr marL="812800" lvl="3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>
                <a:latin typeface="Calibri" pitchFamily="34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11 / 31</a:t>
            </a:r>
            <a:r>
              <a:rPr lang="it-IT" sz="2400" dirty="0">
                <a:latin typeface="Calibri" pitchFamily="34" charset="0"/>
              </a:rPr>
              <a:t> per i corsi del bando di Scienze e Matematica</a:t>
            </a:r>
          </a:p>
          <a:p>
            <a:pPr marL="812800" lvl="3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18 / 50 </a:t>
            </a:r>
            <a:r>
              <a:rPr lang="it-IT" sz="2400" dirty="0">
                <a:latin typeface="Calibri" pitchFamily="34" charset="0"/>
              </a:rPr>
              <a:t>per i corsi di Informatica</a:t>
            </a:r>
          </a:p>
          <a:p>
            <a:pPr marL="355600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it-IT" sz="2800" dirty="0">
              <a:latin typeface="Calibri" pitchFamily="34" charset="0"/>
            </a:endParaRPr>
          </a:p>
          <a:p>
            <a:pPr marL="514350" indent="-514350" eaLnBrk="1" hangingPunct="1">
              <a:buNone/>
            </a:pPr>
            <a:endParaRPr lang="it-IT" b="1" cap="small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74638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3600" b="1" cap="small" dirty="0">
                <a:solidFill>
                  <a:srgbClr val="C00000"/>
                </a:solidFill>
                <a:latin typeface="Arial Narrow" pitchFamily="34" charset="0"/>
              </a:rPr>
              <a:t>Terza selezione (settembre) – Preferenze</a:t>
            </a:r>
            <a:br>
              <a:rPr lang="it-IT" sz="3600" b="1" cap="small" dirty="0">
                <a:solidFill>
                  <a:srgbClr val="C00000"/>
                </a:solidFill>
                <a:latin typeface="Arial Narrow" pitchFamily="34" charset="0"/>
              </a:rPr>
            </a:br>
            <a:endParaRPr lang="it-IT" sz="3600" b="1" cap="small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09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648470"/>
            <a:ext cx="7992888" cy="51125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800" dirty="0">
                <a:latin typeface="Calibri" pitchFamily="34" charset="0"/>
              </a:rPr>
              <a:t>Nella </a:t>
            </a: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terza selezione,</a:t>
            </a:r>
            <a:r>
              <a:rPr lang="it-IT" sz="2800" dirty="0">
                <a:latin typeface="Calibri" pitchFamily="34" charset="0"/>
              </a:rPr>
              <a:t> il candidato indica:</a:t>
            </a:r>
          </a:p>
          <a:p>
            <a:pPr marL="755650" lvl="1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400" dirty="0">
                <a:latin typeface="Calibri" pitchFamily="34" charset="0"/>
              </a:rPr>
              <a:t>un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corso di maggior interesse (prima scelta)</a:t>
            </a:r>
            <a:r>
              <a:rPr lang="it-IT" sz="2400" dirty="0">
                <a:latin typeface="Calibri" pitchFamily="34" charset="0"/>
              </a:rPr>
              <a:t>,</a:t>
            </a:r>
          </a:p>
          <a:p>
            <a:pPr marL="755650" lvl="1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400" dirty="0">
                <a:highlight>
                  <a:srgbClr val="FFFF00"/>
                </a:highlight>
                <a:latin typeface="Calibri" pitchFamily="34" charset="0"/>
              </a:rPr>
              <a:t>una seconda </a:t>
            </a:r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Calibri" pitchFamily="34" charset="0"/>
              </a:rPr>
              <a:t>preferenza</a:t>
            </a:r>
            <a:r>
              <a:rPr lang="it-IT" sz="2400" dirty="0">
                <a:highlight>
                  <a:srgbClr val="FFFF00"/>
                </a:highlight>
                <a:latin typeface="Calibri" pitchFamily="34" charset="0"/>
              </a:rPr>
              <a:t> </a:t>
            </a:r>
            <a:r>
              <a:rPr lang="it-IT" sz="2400" dirty="0">
                <a:latin typeface="Calibri" pitchFamily="34" charset="0"/>
              </a:rPr>
              <a:t>per altro corso dello stesso  bando.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800" dirty="0">
                <a:latin typeface="Calibri" pitchFamily="34" charset="0"/>
              </a:rPr>
              <a:t>Per ogni Corso di Laurea viene stilata una </a:t>
            </a: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graduatoria </a:t>
            </a:r>
            <a:r>
              <a:rPr lang="it-IT" sz="2800" dirty="0">
                <a:latin typeface="Calibri" pitchFamily="34" charset="0"/>
              </a:rPr>
              <a:t>(i candidati vengono collocati in graduatoria in ordine decrescente di punteggio TOLC).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88544" y="1186805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8000"/>
                </a:solidFill>
              </a:rPr>
              <a:t>Bando Scienze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14400" y="5453629"/>
            <a:ext cx="778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Immatricolazioni anche sotto soglia, ma con OFA (soglia OFA 11/31)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74638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3600" b="1" cap="small" dirty="0">
                <a:solidFill>
                  <a:srgbClr val="C00000"/>
                </a:solidFill>
                <a:latin typeface="Arial Narrow" pitchFamily="34" charset="0"/>
              </a:rPr>
              <a:t>Terza selezione (settembre) Matematica</a:t>
            </a:r>
          </a:p>
        </p:txBody>
      </p:sp>
      <p:sp>
        <p:nvSpPr>
          <p:cNvPr id="409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556" y="1988840"/>
            <a:ext cx="7992888" cy="51125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800" dirty="0">
                <a:latin typeface="Calibri" pitchFamily="34" charset="0"/>
              </a:rPr>
              <a:t>Bando per il </a:t>
            </a:r>
            <a:r>
              <a:rPr lang="it-IT" sz="2800" b="1" dirty="0">
                <a:highlight>
                  <a:srgbClr val="FFFF00"/>
                </a:highlight>
                <a:latin typeface="Calibri" pitchFamily="34" charset="0"/>
              </a:rPr>
              <a:t>SOLO</a:t>
            </a:r>
            <a:r>
              <a:rPr lang="it-IT" sz="2800" dirty="0">
                <a:latin typeface="Calibri" pitchFamily="34" charset="0"/>
              </a:rPr>
              <a:t> </a:t>
            </a:r>
            <a:r>
              <a:rPr lang="it-IT" sz="2800" dirty="0" err="1">
                <a:latin typeface="Calibri" pitchFamily="34" charset="0"/>
              </a:rPr>
              <a:t>CdS</a:t>
            </a:r>
            <a:r>
              <a:rPr lang="it-IT" sz="2800" dirty="0">
                <a:latin typeface="Calibri" pitchFamily="34" charset="0"/>
              </a:rPr>
              <a:t> di Matematica, non è possibile indicare altri </a:t>
            </a:r>
            <a:r>
              <a:rPr lang="it-IT" sz="2800" dirty="0" err="1">
                <a:latin typeface="Calibri" pitchFamily="34" charset="0"/>
              </a:rPr>
              <a:t>CdS</a:t>
            </a:r>
            <a:r>
              <a:rPr lang="it-IT" sz="2800" dirty="0">
                <a:latin typeface="Calibri" pitchFamily="34" charset="0"/>
              </a:rPr>
              <a:t> di altri bandi.</a:t>
            </a:r>
          </a:p>
          <a:p>
            <a:pPr marL="355600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800" dirty="0">
                <a:latin typeface="Calibri" pitchFamily="34" charset="0"/>
              </a:rPr>
              <a:t>Il candidato </a:t>
            </a:r>
            <a:r>
              <a:rPr lang="it-IT" sz="2800" b="1" dirty="0">
                <a:latin typeface="Calibri" pitchFamily="34" charset="0"/>
              </a:rPr>
              <a:t>è ammesso all’immatricolazione </a:t>
            </a:r>
            <a:r>
              <a:rPr lang="it-IT" sz="2800" dirty="0">
                <a:latin typeface="Calibri" pitchFamily="34" charset="0"/>
              </a:rPr>
              <a:t>se soddisfa entrambe le condizioni seguenti:</a:t>
            </a:r>
          </a:p>
          <a:p>
            <a:pPr marL="755650" lvl="1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400" dirty="0">
                <a:latin typeface="Calibri" pitchFamily="34" charset="0"/>
              </a:rPr>
              <a:t>ha un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punteggio</a:t>
            </a:r>
            <a:r>
              <a:rPr lang="it-IT" sz="2400" dirty="0">
                <a:latin typeface="Calibri" pitchFamily="34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uguale o superiore alla soglia 11/31</a:t>
            </a:r>
            <a:r>
              <a:rPr lang="it-IT" sz="2400" dirty="0">
                <a:latin typeface="Calibri" pitchFamily="34" charset="0"/>
              </a:rPr>
              <a:t>,</a:t>
            </a:r>
          </a:p>
          <a:p>
            <a:pPr marL="755650" lvl="1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400" dirty="0">
                <a:latin typeface="Calibri" pitchFamily="34" charset="0"/>
              </a:rPr>
              <a:t>risulta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vincitore</a:t>
            </a:r>
            <a:r>
              <a:rPr lang="it-IT" sz="2400" dirty="0">
                <a:latin typeface="Calibri" pitchFamily="34" charset="0"/>
              </a:rPr>
              <a:t> nella graduatoria (formulata in ordine decrescente di punteggio TOLC).</a:t>
            </a:r>
          </a:p>
          <a:p>
            <a:pPr marL="355600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it-IT" sz="2800" dirty="0">
              <a:latin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12160" y="1241573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8000"/>
                </a:solidFill>
              </a:rPr>
              <a:t>Bando Matematica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5517232"/>
            <a:ext cx="312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highlight>
                  <a:srgbClr val="FFFF00"/>
                </a:highlight>
              </a:rPr>
              <a:t>SOGLIA OFA: 15/31</a:t>
            </a:r>
          </a:p>
        </p:txBody>
      </p:sp>
    </p:spTree>
    <p:extLst>
      <p:ext uri="{BB962C8B-B14F-4D97-AF65-F5344CB8AC3E}">
        <p14:creationId xmlns:p14="http://schemas.microsoft.com/office/powerpoint/2010/main" val="21999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74638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Terza selezione (settembre)</a:t>
            </a:r>
            <a:r>
              <a:rPr lang="it-IT" sz="3200" b="1" cap="small" dirty="0">
                <a:solidFill>
                  <a:srgbClr val="C00000"/>
                </a:solidFill>
                <a:latin typeface="Arial Narrow" pitchFamily="34" charset="0"/>
              </a:rPr>
              <a:t> informatica </a:t>
            </a:r>
            <a:endParaRPr lang="it-IT" sz="4000" b="1" cap="small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09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8840"/>
            <a:ext cx="7488832" cy="38164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800" dirty="0">
                <a:latin typeface="Calibri" pitchFamily="34" charset="0"/>
              </a:rPr>
              <a:t>Nella </a:t>
            </a: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terza selezione,</a:t>
            </a:r>
            <a:r>
              <a:rPr lang="it-IT" sz="2800" dirty="0">
                <a:latin typeface="Calibri" pitchFamily="34" charset="0"/>
              </a:rPr>
              <a:t> il candidato indica:</a:t>
            </a:r>
          </a:p>
          <a:p>
            <a:pPr marL="755650" lvl="1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400" dirty="0">
                <a:latin typeface="Calibri" pitchFamily="34" charset="0"/>
              </a:rPr>
              <a:t>un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corso di maggior interesse (prima scelta)</a:t>
            </a:r>
            <a:r>
              <a:rPr lang="it-IT" sz="2400" dirty="0">
                <a:latin typeface="Calibri" pitchFamily="34" charset="0"/>
              </a:rPr>
              <a:t>,</a:t>
            </a:r>
          </a:p>
          <a:p>
            <a:pPr marL="755650" lvl="1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400" dirty="0">
                <a:latin typeface="Calibri" pitchFamily="34" charset="0"/>
              </a:rPr>
              <a:t>fino a </a:t>
            </a:r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Calibri" pitchFamily="34" charset="0"/>
              </a:rPr>
              <a:t>tre</a:t>
            </a:r>
            <a:r>
              <a:rPr lang="it-IT" sz="2400" dirty="0">
                <a:highlight>
                  <a:srgbClr val="FFFF00"/>
                </a:highlight>
                <a:latin typeface="Calibri" pitchFamily="34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Calibri" pitchFamily="34" charset="0"/>
              </a:rPr>
              <a:t>corsi di riserva </a:t>
            </a:r>
            <a:r>
              <a:rPr lang="it-IT" sz="2400" dirty="0">
                <a:latin typeface="Calibri" pitchFamily="34" charset="0"/>
              </a:rPr>
              <a:t>(stesso bando)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senza ordine di priorità</a:t>
            </a:r>
            <a:r>
              <a:rPr lang="it-IT" sz="2400" dirty="0">
                <a:latin typeface="Calibri" pitchFamily="34" charset="0"/>
              </a:rPr>
              <a:t>.</a:t>
            </a:r>
          </a:p>
          <a:p>
            <a:pPr marL="355600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800" dirty="0">
                <a:latin typeface="Calibri" pitchFamily="34" charset="0"/>
              </a:rPr>
              <a:t>Per ogni Corso di Laurea viene stilata una </a:t>
            </a: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graduatoria</a:t>
            </a:r>
            <a:r>
              <a:rPr lang="it-IT" sz="2800" dirty="0">
                <a:latin typeface="Calibri" pitchFamily="34" charset="0"/>
              </a:rPr>
              <a:t> nella quale i candidati vengono collocati in graduatoria in ordine decrescente di punteggio TOLC.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231683" y="1384195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8000"/>
                </a:solidFill>
              </a:rPr>
              <a:t>Bando Ingegneria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6088"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Numero programmato: i passi 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4139952" y="1514401"/>
            <a:ext cx="936625" cy="287337"/>
          </a:xfrm>
          <a:prstGeom prst="rightArrow">
            <a:avLst>
              <a:gd name="adj1" fmla="val 50000"/>
              <a:gd name="adj2" fmla="val 8149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600">
              <a:solidFill>
                <a:srgbClr val="292929"/>
              </a:solidFill>
              <a:cs typeface="Arial" charset="0"/>
            </a:endParaRPr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1458929" y="2066494"/>
            <a:ext cx="5137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it-IT" sz="2800" u="none" dirty="0">
                <a:solidFill>
                  <a:srgbClr val="292929"/>
                </a:solidFill>
                <a:latin typeface="Arial Narrow" pitchFamily="34" charset="0"/>
                <a:cs typeface="Arial" charset="0"/>
              </a:rPr>
              <a:t>Iscrizione su www.studenti.unibo.it</a:t>
            </a:r>
          </a:p>
        </p:txBody>
      </p:sp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1146575" y="2960619"/>
            <a:ext cx="158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it-IT" sz="2400" u="none" dirty="0">
                <a:solidFill>
                  <a:srgbClr val="292929"/>
                </a:solidFill>
                <a:latin typeface="Arial Narrow" pitchFamily="34" charset="0"/>
                <a:cs typeface="Arial" charset="0"/>
              </a:rPr>
              <a:t>Graduatoria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751390" y="3074202"/>
            <a:ext cx="720000" cy="287338"/>
          </a:xfrm>
          <a:prstGeom prst="rightArrow">
            <a:avLst>
              <a:gd name="adj1" fmla="val 50000"/>
              <a:gd name="adj2" fmla="val 8149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600">
              <a:solidFill>
                <a:srgbClr val="292929"/>
              </a:solidFill>
              <a:cs typeface="Arial" charset="0"/>
            </a:endParaRPr>
          </a:p>
        </p:txBody>
      </p:sp>
      <p:sp>
        <p:nvSpPr>
          <p:cNvPr id="11" name="CasellaDiTesto 6"/>
          <p:cNvSpPr txBox="1">
            <a:spLocks noChangeArrowheads="1"/>
          </p:cNvSpPr>
          <p:nvPr/>
        </p:nvSpPr>
        <p:spPr bwMode="auto">
          <a:xfrm>
            <a:off x="3528063" y="2955496"/>
            <a:ext cx="2087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it-IT" sz="2400" u="none" dirty="0">
                <a:solidFill>
                  <a:srgbClr val="292929"/>
                </a:solidFill>
                <a:latin typeface="Arial Narrow" pitchFamily="34" charset="0"/>
                <a:cs typeface="Arial" charset="0"/>
              </a:rPr>
              <a:t>Immatricolazioni</a:t>
            </a:r>
          </a:p>
        </p:txBody>
      </p:sp>
      <p:sp>
        <p:nvSpPr>
          <p:cNvPr id="12" name="CasellaDiTesto 6"/>
          <p:cNvSpPr txBox="1">
            <a:spLocks noChangeArrowheads="1"/>
          </p:cNvSpPr>
          <p:nvPr/>
        </p:nvSpPr>
        <p:spPr bwMode="auto">
          <a:xfrm>
            <a:off x="5364087" y="1442393"/>
            <a:ext cx="10801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400" b="1" u="none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TOLC-I</a:t>
            </a:r>
          </a:p>
        </p:txBody>
      </p:sp>
      <p:sp>
        <p:nvSpPr>
          <p:cNvPr id="14" name="CasellaDiTesto 6"/>
          <p:cNvSpPr txBox="1">
            <a:spLocks noChangeArrowheads="1"/>
          </p:cNvSpPr>
          <p:nvPr/>
        </p:nvSpPr>
        <p:spPr bwMode="auto">
          <a:xfrm>
            <a:off x="1403648" y="5474841"/>
            <a:ext cx="6336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it-IT" sz="24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  <a:t>ATTENZIONE al sistema delle </a:t>
            </a:r>
            <a:r>
              <a:rPr lang="it-IT" sz="2400" b="1" u="none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preferenze:</a:t>
            </a:r>
            <a:br>
              <a:rPr lang="it-IT" sz="2400" b="1" u="none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it-IT" sz="2400" dirty="0">
                <a:latin typeface="Calibri" pitchFamily="34" charset="0"/>
                <a:cs typeface="Arial" charset="0"/>
              </a:rPr>
              <a:t>una sola alle prime selezioni, multiple all’ultima</a:t>
            </a:r>
          </a:p>
        </p:txBody>
      </p:sp>
      <p:sp>
        <p:nvSpPr>
          <p:cNvPr id="16" name="CasellaDiTesto 6"/>
          <p:cNvSpPr txBox="1">
            <a:spLocks noChangeArrowheads="1"/>
          </p:cNvSpPr>
          <p:nvPr/>
        </p:nvSpPr>
        <p:spPr bwMode="auto">
          <a:xfrm>
            <a:off x="5652120" y="2967335"/>
            <a:ext cx="33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it-IT" sz="2400" u="none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(             Recupero posti)</a:t>
            </a:r>
          </a:p>
        </p:txBody>
      </p:sp>
      <p:sp>
        <p:nvSpPr>
          <p:cNvPr id="17" name="CasellaDiTesto 6"/>
          <p:cNvSpPr txBox="1">
            <a:spLocks noChangeArrowheads="1"/>
          </p:cNvSpPr>
          <p:nvPr/>
        </p:nvSpPr>
        <p:spPr bwMode="auto">
          <a:xfrm>
            <a:off x="1079364" y="3738901"/>
            <a:ext cx="69127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it-IT" sz="20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  <a:t>N.b.: Se la selezione non va a buon fine, puoi partecipare alla selezione successiva (se prevista) iscrivendoti nuovamente su Studenti Online </a:t>
            </a:r>
            <a:r>
              <a:rPr lang="it-IT" sz="2000" b="1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  <a:t>ma senza ripagare i 20 €! </a:t>
            </a:r>
            <a:r>
              <a:rPr lang="it-IT" sz="20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  <a:t>Devi pagarli di nuovo dolo se cambi bando.</a:t>
            </a:r>
          </a:p>
        </p:txBody>
      </p:sp>
      <p:sp>
        <p:nvSpPr>
          <p:cNvPr id="18" name="CasellaDiTesto 6"/>
          <p:cNvSpPr txBox="1">
            <a:spLocks noChangeArrowheads="1"/>
          </p:cNvSpPr>
          <p:nvPr/>
        </p:nvSpPr>
        <p:spPr bwMode="auto">
          <a:xfrm>
            <a:off x="355340" y="1442393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it-IT" sz="2400" u="none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Iscrizione su www.cisiaonline.it</a:t>
            </a:r>
          </a:p>
        </p:txBody>
      </p:sp>
      <p:sp>
        <p:nvSpPr>
          <p:cNvPr id="21" name="Freccia a inversione 20"/>
          <p:cNvSpPr/>
          <p:nvPr/>
        </p:nvSpPr>
        <p:spPr bwMode="auto">
          <a:xfrm rot="16200000" flipH="1">
            <a:off x="404024" y="2488956"/>
            <a:ext cx="1080120" cy="665047"/>
          </a:xfrm>
          <a:prstGeom prst="uturn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6084169" y="3081493"/>
            <a:ext cx="720000" cy="287338"/>
          </a:xfrm>
          <a:prstGeom prst="rightArrow">
            <a:avLst>
              <a:gd name="adj1" fmla="val 50000"/>
              <a:gd name="adj2" fmla="val 81492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600">
              <a:solidFill>
                <a:schemeClr val="accent6"/>
              </a:solidFill>
              <a:cs typeface="Arial" charset="0"/>
            </a:endParaRPr>
          </a:p>
        </p:txBody>
      </p:sp>
      <p:sp>
        <p:nvSpPr>
          <p:cNvPr id="24" name="Freccia a inversione 23"/>
          <p:cNvSpPr/>
          <p:nvPr/>
        </p:nvSpPr>
        <p:spPr bwMode="auto">
          <a:xfrm rot="5400000">
            <a:off x="6229795" y="1711746"/>
            <a:ext cx="936104" cy="651294"/>
          </a:xfrm>
          <a:prstGeom prst="uturn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 animBg="1"/>
      <p:bldP spid="11" grpId="0"/>
      <p:bldP spid="12" grpId="0"/>
      <p:bldP spid="14" grpId="0"/>
      <p:bldP spid="16" grpId="0"/>
      <p:bldP spid="17" grpId="0"/>
      <p:bldP spid="18" grpId="0"/>
      <p:bldP spid="21" grpId="0" animBg="1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44624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Corsi a numero programmato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17264" y="620688"/>
            <a:ext cx="3340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u="none" kern="0" cap="small" dirty="0">
                <a:solidFill>
                  <a:srgbClr val="008000"/>
                </a:solidFill>
                <a:latin typeface="Calibri" pitchFamily="34" charset="0"/>
              </a:rPr>
              <a:t>Bando Matematica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 txBox="1">
            <a:spLocks noChangeArrowheads="1"/>
          </p:cNvSpPr>
          <p:nvPr/>
        </p:nvSpPr>
        <p:spPr bwMode="auto">
          <a:xfrm>
            <a:off x="457200" y="1916832"/>
            <a:ext cx="8229600" cy="14401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5600" indent="-355600" eaLnBrk="1" hangingPunct="1">
              <a:spcBef>
                <a:spcPts val="0"/>
              </a:spcBef>
              <a:buFont typeface="Wingdings" pitchFamily="2" charset="2"/>
              <a:buChar char="Ø"/>
              <a:tabLst>
                <a:tab pos="5383213" algn="l"/>
              </a:tabLst>
            </a:pPr>
            <a:r>
              <a:rPr lang="it-IT" u="none" kern="0" dirty="0">
                <a:solidFill>
                  <a:srgbClr val="008000"/>
                </a:solidFill>
                <a:latin typeface="Calibri" pitchFamily="34" charset="0"/>
              </a:rPr>
              <a:t>Matematica	</a:t>
            </a:r>
            <a:r>
              <a:rPr lang="it-IT" b="1" u="none" kern="0" dirty="0">
                <a:solidFill>
                  <a:srgbClr val="C00000"/>
                </a:solidFill>
                <a:latin typeface="Calibri" pitchFamily="34" charset="0"/>
              </a:rPr>
              <a:t>300 posti</a:t>
            </a:r>
            <a:endParaRPr lang="it-IT" u="none" kern="0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6088"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Selezioni: calendario indicativo 2020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642119"/>
              </p:ext>
            </p:extLst>
          </p:nvPr>
        </p:nvGraphicFramePr>
        <p:xfrm>
          <a:off x="457200" y="1628800"/>
          <a:ext cx="8229600" cy="3937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42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 SELEZIONE:</a:t>
                      </a:r>
                      <a:r>
                        <a:rPr lang="it-IT" sz="2000" b="1" baseline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s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cadenza ISCRIZIONE</a:t>
                      </a:r>
                      <a:endParaRPr lang="it-IT" sz="2000" b="1" cap="small" baseline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i="0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09/06/2020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                       inizio IMMATRICOLAZIONE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15/06/2020</a:t>
                      </a:r>
                      <a:endParaRPr lang="it-IT" sz="1800" b="1" i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                      TERMINE immatricolazione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22/06/2020</a:t>
                      </a:r>
                      <a:endParaRPr kumimoji="0" lang="it-I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II SELEZIONE:</a:t>
                      </a:r>
                      <a:r>
                        <a:rPr lang="it-IT" sz="2000" b="1" baseline="0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 s</a:t>
                      </a:r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cadenza ISCRIZIONE</a:t>
                      </a:r>
                      <a:endParaRPr lang="it-IT" sz="2000" b="1" cap="small" baseline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i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21/07/2020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8731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                       inizio IMMATRICOLAZIONE</a:t>
                      </a:r>
                      <a:endParaRPr lang="it-IT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28/07/2020</a:t>
                      </a:r>
                      <a:endParaRPr lang="it-IT" sz="1800" b="1" i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                      TERMINE immatricolazione</a:t>
                      </a:r>
                      <a:endParaRPr lang="it-IT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07/08/2020</a:t>
                      </a:r>
                      <a:endParaRPr kumimoji="0" lang="it-I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III SELEZIONE:</a:t>
                      </a:r>
                      <a:r>
                        <a:rPr lang="it-IT" sz="2000" b="1" baseline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s</a:t>
                      </a: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cadenza ISCRIZIONE</a:t>
                      </a:r>
                      <a:endParaRPr lang="it-IT" sz="2000" b="1" cap="small" baseline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11/09/2020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                         inizio IMMATRICOLAZIONE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18/09/2020</a:t>
                      </a:r>
                      <a:endParaRPr lang="it-IT" sz="1800" b="1" i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                        TERMINE immatricolazione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25/09/2020</a:t>
                      </a:r>
                      <a:endParaRPr kumimoji="0" lang="it-I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893962-03DD-4A03-AB0F-71C563104CC4}"/>
              </a:ext>
            </a:extLst>
          </p:cNvPr>
          <p:cNvSpPr txBox="1"/>
          <p:nvPr/>
        </p:nvSpPr>
        <p:spPr>
          <a:xfrm>
            <a:off x="107504" y="6021288"/>
            <a:ext cx="819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none" dirty="0"/>
              <a:t>IMMATRICOLAZIONE = PAGAMENTO DELLA TASSA REGIONALE 157,64€  </a:t>
            </a:r>
            <a:endParaRPr lang="en-GB" u="non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6088"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Selezioni: calendario indicativo 2020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200483"/>
              </p:ext>
            </p:extLst>
          </p:nvPr>
        </p:nvGraphicFramePr>
        <p:xfrm>
          <a:off x="457200" y="2780298"/>
          <a:ext cx="8229600" cy="274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0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I RECUPERO:</a:t>
                      </a:r>
                      <a:r>
                        <a:rPr lang="it-IT" sz="2000" b="1" baseline="0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 dichiarazione d’interesse</a:t>
                      </a:r>
                      <a:endParaRPr lang="it-IT" sz="2000" b="1" cap="small" baseline="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18/09/2020 - 25/09/2020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                       inizio IMMATRICOLAZIONE</a:t>
                      </a:r>
                      <a:endParaRPr lang="it-IT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01/10/2020 </a:t>
                      </a:r>
                      <a:endParaRPr lang="it-IT" sz="1800" b="1" dirty="0">
                        <a:solidFill>
                          <a:srgbClr val="002060"/>
                        </a:solidFill>
                        <a:highlight>
                          <a:srgbClr val="00FF00"/>
                        </a:highlight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                      TERMINE immatricolazione</a:t>
                      </a:r>
                      <a:endParaRPr lang="it-IT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08/10/2020</a:t>
                      </a:r>
                      <a:endParaRPr kumimoji="0" lang="it-I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II RECUPERO:</a:t>
                      </a:r>
                      <a:r>
                        <a:rPr lang="it-IT" sz="2000" b="1" baseline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dichiarazione d’interesse</a:t>
                      </a:r>
                      <a:endParaRPr lang="it-IT" sz="2000" b="1" cap="small" baseline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01/10/2020 – 08/10/2020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                        inizio IMMATRICOLAZIONE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15/10/2020 </a:t>
                      </a:r>
                      <a:endParaRPr lang="it-IT" sz="1800" b="1" dirty="0">
                        <a:solidFill>
                          <a:srgbClr val="C00000"/>
                        </a:solidFill>
                        <a:highlight>
                          <a:srgbClr val="00FF00"/>
                        </a:highlight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                       TERMINE immatricolazione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20/10/2020</a:t>
                      </a:r>
                      <a:endParaRPr kumimoji="0" lang="it-I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043608" y="1782638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8000"/>
                </a:solidFill>
              </a:rPr>
              <a:t>Recuperi</a:t>
            </a:r>
            <a:endParaRPr lang="it-IT" b="1" dirty="0">
              <a:solidFill>
                <a:srgbClr val="008000"/>
              </a:solidFill>
            </a:endParaRPr>
          </a:p>
        </p:txBody>
      </p:sp>
      <p:pic>
        <p:nvPicPr>
          <p:cNvPr id="5" name="Picture 2" descr="http://4.bp.blogspot.com/_ChvNcquRclI/SLMt_44_pUI/AAAAAAAABWk/BPB0wGsBEEU/s320/punto_esclamati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29422"/>
            <a:ext cx="1341436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74638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Recupero posti</a:t>
            </a:r>
          </a:p>
        </p:txBody>
      </p:sp>
      <p:sp>
        <p:nvSpPr>
          <p:cNvPr id="409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268760"/>
            <a:ext cx="8424936" cy="49685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2800" dirty="0">
                <a:latin typeface="Calibri" panose="020F0502020204030204" pitchFamily="34" charset="0"/>
              </a:rPr>
              <a:t>Il recupero dei posti è previsto </a:t>
            </a:r>
            <a:r>
              <a:rPr lang="it-IT" sz="2800" b="1" dirty="0">
                <a:highlight>
                  <a:srgbClr val="FFFF00"/>
                </a:highlight>
                <a:latin typeface="Calibri" panose="020F0502020204030204" pitchFamily="34" charset="0"/>
              </a:rPr>
              <a:t>solo nella terza selezione</a:t>
            </a:r>
            <a:r>
              <a:rPr lang="it-IT" sz="2800" dirty="0">
                <a:latin typeface="Calibri" panose="020F0502020204030204" pitchFamily="34" charset="0"/>
              </a:rPr>
              <a:t> e avviene se ne restano di disponibili dopo l’immatricolazione dei vincitori.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2800" dirty="0">
                <a:latin typeface="Calibri" panose="020F0502020204030204" pitchFamily="34" charset="0"/>
              </a:rPr>
              <a:t>Ricorda che </a:t>
            </a:r>
            <a:r>
              <a:rPr lang="it-IT" sz="2800" b="1" dirty="0">
                <a:highlight>
                  <a:srgbClr val="FFFF00"/>
                </a:highlight>
                <a:latin typeface="Calibri" pitchFamily="34" charset="0"/>
              </a:rPr>
              <a:t>per partecipare al recupero devi richiederlo</a:t>
            </a:r>
            <a:r>
              <a:rPr lang="it-IT" sz="2800" dirty="0">
                <a:highlight>
                  <a:srgbClr val="FFFF00"/>
                </a:highlight>
                <a:latin typeface="Calibri" pitchFamily="34" charset="0"/>
              </a:rPr>
              <a:t> </a:t>
            </a:r>
            <a:r>
              <a:rPr lang="it-IT" sz="2800" dirty="0">
                <a:latin typeface="Calibri" pitchFamily="34" charset="0"/>
              </a:rPr>
              <a:t>secondo le modalità illustrate nel bando: se non lo fai sarai escluso dalla procedura di recupero.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2800" dirty="0">
                <a:latin typeface="Calibri" pitchFamily="34" charset="0"/>
              </a:rPr>
              <a:t>Sono previsti due/tre recuperi. Ricordati  di collegarti a www.studenti.unibo.it per esprimere la tua volontà di essere </a:t>
            </a:r>
            <a:r>
              <a:rPr lang="it-IT" sz="2800" b="1" dirty="0">
                <a:latin typeface="Calibri" pitchFamily="34" charset="0"/>
              </a:rPr>
              <a:t>recuperato o spostato</a:t>
            </a:r>
            <a:r>
              <a:rPr lang="it-IT" sz="2800" dirty="0">
                <a:latin typeface="Calibri" pitchFamily="34" charset="0"/>
              </a:rPr>
              <a:t>. Lo devi fare per ogni recupero, sin dal primo.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ChvNcquRclI/SLMt_44_pUI/AAAAAAAABWk/BPB0wGsBEEU/s320/punto_esclamat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34" y="1417638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8"/>
          <p:cNvSpPr txBox="1">
            <a:spLocks noChangeArrowheads="1"/>
          </p:cNvSpPr>
          <p:nvPr/>
        </p:nvSpPr>
        <p:spPr bwMode="auto">
          <a:xfrm>
            <a:off x="899592" y="274638"/>
            <a:ext cx="778720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4000" b="1" u="none" kern="0" cap="small">
                <a:solidFill>
                  <a:srgbClr val="C00000"/>
                </a:solidFill>
                <a:latin typeface="Arial Narrow" pitchFamily="34" charset="0"/>
              </a:rPr>
              <a:t>Recupero posti</a:t>
            </a:r>
            <a:endParaRPr lang="it-IT" sz="4000" b="1" u="none" kern="0" cap="small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844824"/>
            <a:ext cx="66247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FAI UNA SCELTA CONSAPEVOLE!!!!</a:t>
            </a:r>
          </a:p>
          <a:p>
            <a:endParaRPr lang="it-IT" sz="2800" u="none" dirty="0">
              <a:latin typeface="Calibri" panose="020F0502020204030204" pitchFamily="34" charset="0"/>
            </a:endParaRPr>
          </a:p>
          <a:p>
            <a:r>
              <a:rPr lang="it-IT" sz="2800" u="none" dirty="0">
                <a:latin typeface="Calibri" panose="020F0502020204030204" pitchFamily="34" charset="0"/>
              </a:rPr>
              <a:t>Ripescaggi / Spostamenti</a:t>
            </a:r>
          </a:p>
          <a:p>
            <a:endParaRPr lang="it-IT" sz="2800" u="none" dirty="0">
              <a:latin typeface="Calibri" panose="020F0502020204030204" pitchFamily="34" charset="0"/>
            </a:endParaRPr>
          </a:p>
          <a:p>
            <a:r>
              <a:rPr lang="it-IT" sz="3200" u="none" dirty="0">
                <a:latin typeface="Calibri" panose="020F0502020204030204" pitchFamily="34" charset="0"/>
              </a:rPr>
              <a:t>Il tuo interesse ad essere ripescato/spostato, </a:t>
            </a:r>
            <a:r>
              <a:rPr lang="it-IT" sz="3200" b="1" u="none" dirty="0">
                <a:highlight>
                  <a:srgbClr val="FFFF00"/>
                </a:highlight>
                <a:latin typeface="Calibri" panose="020F0502020204030204" pitchFamily="34" charset="0"/>
              </a:rPr>
              <a:t>una volta dichiarato on-line</a:t>
            </a:r>
            <a:r>
              <a:rPr lang="it-IT" sz="3200" u="none" dirty="0">
                <a:latin typeface="Calibri" panose="020F0502020204030204" pitchFamily="34" charset="0"/>
              </a:rPr>
              <a:t>, è irrevocabile e non può essere modificato.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7641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6088"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Selezioni: straordinaria 2020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6355" y="1916832"/>
            <a:ext cx="77400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u="none" dirty="0"/>
              <a:t>Se al termine delle selezioni ordinarie vi saranno ancora </a:t>
            </a:r>
            <a:r>
              <a:rPr lang="it-IT" sz="2800" b="1" u="none" dirty="0">
                <a:highlight>
                  <a:srgbClr val="FFFF00"/>
                </a:highlight>
              </a:rPr>
              <a:t>posti disponibili</a:t>
            </a:r>
            <a:r>
              <a:rPr lang="it-IT" sz="2800" b="1" u="none" dirty="0"/>
              <a:t>, </a:t>
            </a:r>
            <a:r>
              <a:rPr lang="it-IT" sz="2800" b="1" u="none" dirty="0">
                <a:solidFill>
                  <a:srgbClr val="C00000"/>
                </a:solidFill>
                <a:highlight>
                  <a:srgbClr val="FFFF00"/>
                </a:highlight>
              </a:rPr>
              <a:t>potrà</a:t>
            </a:r>
            <a:r>
              <a:rPr lang="it-IT" sz="2800" b="1" u="none" dirty="0"/>
              <a:t> essere attivata una eventuale selezione straordinaria. </a:t>
            </a:r>
          </a:p>
          <a:p>
            <a:pPr algn="just"/>
            <a:endParaRPr lang="it-IT" sz="2800" b="1" u="none" dirty="0"/>
          </a:p>
          <a:p>
            <a:pPr algn="just"/>
            <a:r>
              <a:rPr lang="it-IT" sz="2800" b="1" u="none" dirty="0"/>
              <a:t>Il relativo avviso sarà pubblicato sui rispettivi siti di corso.</a:t>
            </a:r>
          </a:p>
          <a:p>
            <a:endParaRPr lang="it-IT" sz="2800" b="1" dirty="0">
              <a:solidFill>
                <a:srgbClr val="008000"/>
              </a:solidFill>
            </a:endParaRPr>
          </a:p>
        </p:txBody>
      </p:sp>
      <p:pic>
        <p:nvPicPr>
          <p:cNvPr id="5" name="Picture 2" descr="http://4.bp.blogspot.com/_ChvNcquRclI/SLMt_44_pUI/AAAAAAAABWk/BPB0wGsBEEU/s320/punto_esclamati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5355"/>
            <a:ext cx="1341436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22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6088"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Attenzione</a:t>
            </a:r>
          </a:p>
        </p:txBody>
      </p:sp>
      <p:sp>
        <p:nvSpPr>
          <p:cNvPr id="5" name="CasellaDiTesto 6"/>
          <p:cNvSpPr txBox="1">
            <a:spLocks noChangeArrowheads="1"/>
          </p:cNvSpPr>
          <p:nvPr/>
        </p:nvSpPr>
        <p:spPr bwMode="auto">
          <a:xfrm>
            <a:off x="293104" y="1391852"/>
            <a:ext cx="73080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800" b="1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  <a:t>Rispetta le scadenze ...</a:t>
            </a:r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285410" y="2124345"/>
            <a:ext cx="65188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8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  <a:t>Controlla il sito web del </a:t>
            </a:r>
            <a:r>
              <a:rPr lang="it-IT" sz="2800" b="1" u="none" dirty="0">
                <a:solidFill>
                  <a:srgbClr val="00B050"/>
                </a:solidFill>
                <a:latin typeface="Calibri" pitchFamily="34" charset="0"/>
                <a:cs typeface="Arial" charset="0"/>
              </a:rPr>
              <a:t>Corso di Laurea</a:t>
            </a:r>
            <a:br>
              <a:rPr lang="it-IT" sz="28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</a:br>
            <a:r>
              <a:rPr lang="it-IT" sz="28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  <a:t>di tuo interesse (pagina </a:t>
            </a:r>
            <a:r>
              <a:rPr lang="it-IT" sz="2800" b="1" u="none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Iscriversi al corso</a:t>
            </a:r>
            <a:r>
              <a:rPr lang="it-IT" sz="28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  <a:t>)</a:t>
            </a:r>
            <a:br>
              <a:rPr lang="it-IT" sz="28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</a:br>
            <a:r>
              <a:rPr lang="it-IT" sz="28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  <a:t>per le informazioni di dettaglio sui</a:t>
            </a:r>
            <a:br>
              <a:rPr lang="it-IT" sz="28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</a:br>
            <a:r>
              <a:rPr lang="it-IT" sz="28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  <a:t>requisiti d’accesso…. 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11560" y="4437112"/>
            <a:ext cx="78120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it-IT" sz="28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  <a:t>Ma </a:t>
            </a:r>
            <a:r>
              <a:rPr lang="it-IT" sz="2800" u="none" dirty="0" err="1">
                <a:solidFill>
                  <a:srgbClr val="292929"/>
                </a:solidFill>
                <a:latin typeface="Calibri" pitchFamily="34" charset="0"/>
                <a:cs typeface="Arial" charset="0"/>
              </a:rPr>
              <a:t>soprattutto…</a:t>
            </a:r>
            <a:r>
              <a:rPr lang="it-IT" sz="28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  <a:t> </a:t>
            </a:r>
            <a:br>
              <a:rPr lang="it-IT" sz="2800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</a:br>
            <a:r>
              <a:rPr lang="it-IT" sz="2800" b="1" u="none" dirty="0">
                <a:solidFill>
                  <a:srgbClr val="292929"/>
                </a:solidFill>
                <a:latin typeface="Calibri" pitchFamily="34" charset="0"/>
                <a:cs typeface="Arial" charset="0"/>
              </a:rPr>
              <a:t>LEGGI BENE </a:t>
            </a:r>
            <a:r>
              <a:rPr lang="it-IT" sz="2800" b="1" u="none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IL BANDO </a:t>
            </a:r>
            <a:r>
              <a:rPr lang="it-IT" sz="2800" b="1" u="none" dirty="0" err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DI</a:t>
            </a:r>
            <a:r>
              <a:rPr lang="it-IT" sz="2800" b="1" u="none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AMMISSIONE</a:t>
            </a:r>
          </a:p>
        </p:txBody>
      </p:sp>
      <p:pic>
        <p:nvPicPr>
          <p:cNvPr id="2050" name="Picture 2" descr="punto esclamati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50392"/>
            <a:ext cx="2396091" cy="20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74638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Corsi ad accesso non programmato</a:t>
            </a:r>
          </a:p>
        </p:txBody>
      </p:sp>
      <p:sp>
        <p:nvSpPr>
          <p:cNvPr id="409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954" y="2708920"/>
            <a:ext cx="8301494" cy="334412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0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L’immatricolazione ai corsi ad accesso non programmato  avviene secondo le consuete procedure (a partire da fine luglio 2020) e </a:t>
            </a:r>
            <a:r>
              <a:rPr lang="it-IT" sz="2800" dirty="0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senza</a:t>
            </a:r>
            <a:r>
              <a:rPr lang="it-IT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 la formulazione di </a:t>
            </a:r>
            <a:r>
              <a:rPr lang="it-IT" sz="2800" dirty="0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graduatorie</a:t>
            </a:r>
            <a:r>
              <a:rPr lang="it-IT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55600" indent="-355600" algn="just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800" dirty="0">
                <a:latin typeface="Calibri" pitchFamily="34" charset="0"/>
              </a:rPr>
              <a:t>Ma è previsto il </a:t>
            </a: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TOLC-I</a:t>
            </a:r>
            <a:r>
              <a:rPr lang="it-IT" sz="2800" dirty="0">
                <a:latin typeface="Calibri" pitchFamily="34" charset="0"/>
              </a:rPr>
              <a:t> come test finalizzato a </a:t>
            </a:r>
            <a:r>
              <a:rPr lang="it-IT" sz="2800" dirty="0">
                <a:solidFill>
                  <a:srgbClr val="C00000"/>
                </a:solidFill>
                <a:latin typeface="Calibri" pitchFamily="34" charset="0"/>
              </a:rPr>
              <a:t>verificare le conoscenze </a:t>
            </a:r>
            <a:r>
              <a:rPr lang="it-IT" sz="2800" dirty="0">
                <a:latin typeface="Calibri" pitchFamily="34" charset="0"/>
              </a:rPr>
              <a:t>necessarie per la proficua frequenza. </a:t>
            </a:r>
            <a:r>
              <a:rPr lang="it-IT" sz="2800" b="1" u="sng" kern="1200" dirty="0">
                <a:solidFill>
                  <a:srgbClr val="0070C0"/>
                </a:solidFill>
                <a:latin typeface="Arial" charset="0"/>
              </a:rPr>
              <a:t>OBBLIGATORIO!!!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93B014-75E8-4DD6-9E14-F72770C8CDCF}"/>
              </a:ext>
            </a:extLst>
          </p:cNvPr>
          <p:cNvSpPr txBox="1"/>
          <p:nvPr/>
        </p:nvSpPr>
        <p:spPr>
          <a:xfrm>
            <a:off x="755576" y="1429263"/>
            <a:ext cx="35798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Scienze Geologiche</a:t>
            </a:r>
          </a:p>
          <a:p>
            <a:r>
              <a:rPr lang="it-IT" sz="2800" b="1" dirty="0">
                <a:solidFill>
                  <a:srgbClr val="0070C0"/>
                </a:solidFill>
              </a:rPr>
              <a:t>Scienze Ambientali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762BAF-BF62-47F2-BA94-66F55230CE8A}"/>
              </a:ext>
            </a:extLst>
          </p:cNvPr>
          <p:cNvSpPr txBox="1"/>
          <p:nvPr/>
        </p:nvSpPr>
        <p:spPr>
          <a:xfrm>
            <a:off x="5401981" y="1644706"/>
            <a:ext cx="3066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Soglia OFA 11/31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600200"/>
            <a:ext cx="7776864" cy="4525963"/>
          </a:xfrm>
        </p:spPr>
        <p:txBody>
          <a:bodyPr/>
          <a:lstStyle/>
          <a:p>
            <a:pPr marL="355600" lvl="1" indent="-3556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800" dirty="0">
                <a:latin typeface="Calibri" pitchFamily="34" charset="0"/>
              </a:rPr>
              <a:t>Ad ogni studente immatricolato con </a:t>
            </a: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punteggio inferiore</a:t>
            </a:r>
            <a:r>
              <a:rPr lang="it-IT" sz="2800" b="1" dirty="0">
                <a:latin typeface="Calibri" pitchFamily="34" charset="0"/>
              </a:rPr>
              <a:t> </a:t>
            </a:r>
            <a:r>
              <a:rPr lang="it-IT" sz="2800" dirty="0">
                <a:latin typeface="Calibri" pitchFamily="34" charset="0"/>
              </a:rPr>
              <a:t>a:</a:t>
            </a:r>
            <a:endParaRPr lang="it-IT" b="1" dirty="0">
              <a:latin typeface="Calibri" pitchFamily="34" charset="0"/>
            </a:endParaRPr>
          </a:p>
          <a:p>
            <a:pPr marL="755650" lvl="2" indent="-355600">
              <a:buFont typeface="Wingdings" pitchFamily="2" charset="2"/>
              <a:buChar char="Ø"/>
            </a:pP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11 / 31</a:t>
            </a:r>
            <a:r>
              <a:rPr lang="it-IT" sz="2800" dirty="0">
                <a:latin typeface="Calibri" pitchFamily="34" charset="0"/>
              </a:rPr>
              <a:t> per i </a:t>
            </a:r>
            <a:r>
              <a:rPr lang="it-IT" sz="2800" dirty="0" err="1">
                <a:latin typeface="Calibri" pitchFamily="34" charset="0"/>
              </a:rPr>
              <a:t>CdS</a:t>
            </a:r>
            <a:r>
              <a:rPr lang="it-IT" sz="2800" dirty="0">
                <a:latin typeface="Calibri" pitchFamily="34" charset="0"/>
              </a:rPr>
              <a:t> del bando di Scienze</a:t>
            </a:r>
          </a:p>
          <a:p>
            <a:pPr marL="755650" lvl="2" indent="-355600">
              <a:buFont typeface="Wingdings" pitchFamily="2" charset="2"/>
              <a:buChar char="Ø"/>
            </a:pP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15 / 31 </a:t>
            </a:r>
            <a:r>
              <a:rPr lang="it-IT" sz="2800" dirty="0">
                <a:latin typeface="Calibri" pitchFamily="34" charset="0"/>
              </a:rPr>
              <a:t>per il </a:t>
            </a:r>
            <a:r>
              <a:rPr lang="it-IT" sz="2800" dirty="0" err="1">
                <a:latin typeface="Calibri" pitchFamily="34" charset="0"/>
              </a:rPr>
              <a:t>CdS</a:t>
            </a:r>
            <a:r>
              <a:rPr lang="it-IT" sz="2800" dirty="0">
                <a:latin typeface="Calibri" pitchFamily="34" charset="0"/>
              </a:rPr>
              <a:t> di Matematica</a:t>
            </a:r>
          </a:p>
          <a:p>
            <a:pPr marL="755650" lvl="2" indent="-355600">
              <a:buFont typeface="Wingdings" pitchFamily="2" charset="2"/>
              <a:buChar char="Ø"/>
            </a:pP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18 / 50 </a:t>
            </a:r>
            <a:r>
              <a:rPr lang="it-IT" sz="2800" dirty="0">
                <a:latin typeface="Calibri" pitchFamily="34" charset="0"/>
              </a:rPr>
              <a:t>per i </a:t>
            </a:r>
            <a:r>
              <a:rPr lang="it-IT" sz="2800" dirty="0" err="1">
                <a:latin typeface="Calibri" pitchFamily="34" charset="0"/>
              </a:rPr>
              <a:t>CdS</a:t>
            </a:r>
            <a:r>
              <a:rPr lang="it-IT" sz="2800" dirty="0">
                <a:latin typeface="Calibri" pitchFamily="34" charset="0"/>
              </a:rPr>
              <a:t> di Informatica</a:t>
            </a:r>
          </a:p>
          <a:p>
            <a:pPr marL="355600" lvl="1" indent="0">
              <a:buNone/>
            </a:pPr>
            <a:r>
              <a:rPr lang="it-IT" b="1" dirty="0">
                <a:latin typeface="Calibri" pitchFamily="34" charset="0"/>
              </a:rPr>
              <a:t> </a:t>
            </a:r>
            <a:r>
              <a:rPr lang="it-IT" dirty="0">
                <a:latin typeface="Calibri" pitchFamily="34" charset="0"/>
              </a:rPr>
              <a:t>verrà assegnato l</a:t>
            </a:r>
            <a:r>
              <a:rPr lang="it-IT" altLang="en-US" dirty="0">
                <a:latin typeface="Calibri" pitchFamily="34" charset="0"/>
              </a:rPr>
              <a:t>’</a:t>
            </a:r>
            <a:r>
              <a:rPr lang="it-IT" altLang="ja-JP" b="1" dirty="0">
                <a:solidFill>
                  <a:srgbClr val="C00000"/>
                </a:solidFill>
                <a:latin typeface="Calibri" pitchFamily="34" charset="0"/>
              </a:rPr>
              <a:t>OFA</a:t>
            </a:r>
            <a:r>
              <a:rPr lang="it-IT" altLang="ja-JP" dirty="0">
                <a:latin typeface="Calibri" pitchFamily="34" charset="0"/>
              </a:rPr>
              <a:t>.</a:t>
            </a:r>
          </a:p>
          <a:p>
            <a:pPr marL="355600" lvl="1" indent="-355600" algn="just">
              <a:buFont typeface="Wingdings" pitchFamily="2" charset="2"/>
              <a:buChar char="Ø"/>
            </a:pP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Assolvimento degli OFA</a:t>
            </a:r>
            <a:r>
              <a:rPr lang="it-IT" sz="2800" dirty="0">
                <a:latin typeface="Calibri" pitchFamily="34" charset="0"/>
              </a:rPr>
              <a:t>: occorre sostenere esami del primo anno di corso, secondo i dettagli riportati nel sito di ciascun Corso di studio.</a:t>
            </a:r>
            <a:endParaRPr lang="it-IT" dirty="0"/>
          </a:p>
        </p:txBody>
      </p:sp>
      <p:sp>
        <p:nvSpPr>
          <p:cNvPr id="5" name="Rectangle 18"/>
          <p:cNvSpPr txBox="1">
            <a:spLocks noChangeArrowheads="1"/>
          </p:cNvSpPr>
          <p:nvPr/>
        </p:nvSpPr>
        <p:spPr bwMode="auto">
          <a:xfrm>
            <a:off x="899592" y="274638"/>
            <a:ext cx="778720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Obblighi </a:t>
            </a:r>
            <a:r>
              <a:rPr lang="it-IT" sz="4000" b="1" u="none" kern="0" cap="small" dirty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Formativi Aggiuntivi (OFA)</a:t>
            </a:r>
            <a:endParaRPr kumimoji="0" lang="it-IT" sz="4000" b="1" i="0" u="none" strike="noStrike" kern="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7"/>
          <p:cNvSpPr txBox="1">
            <a:spLocks noChangeArrowheads="1"/>
          </p:cNvSpPr>
          <p:nvPr/>
        </p:nvSpPr>
        <p:spPr bwMode="auto">
          <a:xfrm>
            <a:off x="7948613" y="6248400"/>
            <a:ext cx="169862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it-IT" sz="1000" u="none"/>
          </a:p>
        </p:txBody>
      </p:sp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2366963" y="3536950"/>
            <a:ext cx="444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/>
            <a:endParaRPr lang="it-IT" sz="2000" u="none">
              <a:latin typeface="Arial Narrow" pitchFamily="34" charset="0"/>
            </a:endParaRP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179512" y="2469326"/>
            <a:ext cx="8820150" cy="175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buClr>
                <a:schemeClr val="folHlink"/>
              </a:buClr>
            </a:pPr>
            <a:r>
              <a:rPr lang="it-IT" sz="3600" b="1" u="none" dirty="0">
                <a:solidFill>
                  <a:srgbClr val="C00000"/>
                </a:solidFill>
                <a:latin typeface="Arial Narrow" pitchFamily="34" charset="0"/>
              </a:rPr>
              <a:t>Modalità di Accesso</a:t>
            </a:r>
            <a:br>
              <a:rPr lang="it-IT" sz="3600" b="1" u="none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it-IT" sz="3600" b="1" u="none" dirty="0">
                <a:solidFill>
                  <a:srgbClr val="C00000"/>
                </a:solidFill>
                <a:latin typeface="Arial Narrow" pitchFamily="34" charset="0"/>
              </a:rPr>
              <a:t>ai Corsi di Studio</a:t>
            </a:r>
            <a:br>
              <a:rPr lang="it-IT" sz="3600" b="1" u="none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it-IT" sz="3600" b="1" u="none" dirty="0">
                <a:solidFill>
                  <a:srgbClr val="C00000"/>
                </a:solidFill>
                <a:latin typeface="Arial Narrow" pitchFamily="34" charset="0"/>
              </a:rPr>
              <a:t>dell’Ambito di Scienze</a:t>
            </a:r>
          </a:p>
        </p:txBody>
      </p:sp>
      <p:pic>
        <p:nvPicPr>
          <p:cNvPr id="15364" name="Picture 2" descr="1805 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3813" y="922288"/>
            <a:ext cx="15113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161925" y="4245506"/>
            <a:ext cx="8820150" cy="132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Aft>
                <a:spcPts val="1200"/>
              </a:spcAft>
              <a:buClr>
                <a:schemeClr val="folHlink"/>
              </a:buClr>
            </a:pPr>
            <a:br>
              <a:rPr lang="en-GB" u="none" dirty="0">
                <a:solidFill>
                  <a:srgbClr val="000000"/>
                </a:solidFill>
              </a:rPr>
            </a:br>
            <a:r>
              <a:rPr lang="en-GB" sz="1600" u="none" dirty="0">
                <a:solidFill>
                  <a:srgbClr val="000000"/>
                </a:solidFill>
              </a:rPr>
              <a:t>Per </a:t>
            </a:r>
            <a:r>
              <a:rPr lang="en-GB" sz="1600" u="none" dirty="0" err="1">
                <a:solidFill>
                  <a:srgbClr val="000000"/>
                </a:solidFill>
              </a:rPr>
              <a:t>informazioni</a:t>
            </a:r>
            <a:r>
              <a:rPr lang="en-GB" sz="1600" u="none" dirty="0">
                <a:solidFill>
                  <a:srgbClr val="000000"/>
                </a:solidFill>
              </a:rPr>
              <a:t> </a:t>
            </a:r>
            <a:r>
              <a:rPr lang="en-GB" sz="1600" u="none" dirty="0" err="1">
                <a:solidFill>
                  <a:srgbClr val="000000"/>
                </a:solidFill>
              </a:rPr>
              <a:t>puoi</a:t>
            </a:r>
            <a:r>
              <a:rPr lang="en-GB" sz="1600" u="none" dirty="0">
                <a:solidFill>
                  <a:srgbClr val="000000"/>
                </a:solidFill>
              </a:rPr>
              <a:t> </a:t>
            </a:r>
            <a:r>
              <a:rPr lang="en-GB" sz="1600" u="none" dirty="0" err="1">
                <a:solidFill>
                  <a:srgbClr val="000000"/>
                </a:solidFill>
              </a:rPr>
              <a:t>scrivere</a:t>
            </a:r>
            <a:r>
              <a:rPr lang="en-GB" sz="1600" u="none" dirty="0">
                <a:solidFill>
                  <a:srgbClr val="000000"/>
                </a:solidFill>
              </a:rPr>
              <a:t> a segscienze@unibo.it</a:t>
            </a:r>
            <a:br>
              <a:rPr lang="en-GB" sz="1600" u="none" dirty="0">
                <a:solidFill>
                  <a:srgbClr val="000000"/>
                </a:solidFill>
              </a:rPr>
            </a:br>
            <a:br>
              <a:rPr lang="it-IT" sz="2400" u="none" dirty="0">
                <a:latin typeface="Arial Narrow" pitchFamily="34" charset="0"/>
              </a:rPr>
            </a:br>
            <a:r>
              <a:rPr lang="it-IT" sz="2200" b="1" u="none" dirty="0">
                <a:solidFill>
                  <a:srgbClr val="C00000"/>
                </a:solidFill>
                <a:latin typeface="Arial Narrow" pitchFamily="34" charset="0"/>
              </a:rPr>
              <a:t>Alma Orienta 2020</a:t>
            </a:r>
          </a:p>
        </p:txBody>
      </p:sp>
    </p:spTree>
    <p:extLst>
      <p:ext uri="{BB962C8B-B14F-4D97-AF65-F5344CB8AC3E}">
        <p14:creationId xmlns:p14="http://schemas.microsoft.com/office/powerpoint/2010/main" val="623848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44624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Corsi a numero programmato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17264" y="620688"/>
            <a:ext cx="3106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u="none" kern="0" cap="small" dirty="0">
                <a:solidFill>
                  <a:srgbClr val="009999"/>
                </a:solidFill>
                <a:latin typeface="Calibri" pitchFamily="34" charset="0"/>
              </a:rPr>
              <a:t>Bando Ingegneria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8" name="Rectangle 19"/>
          <p:cNvSpPr txBox="1">
            <a:spLocks noChangeArrowheads="1"/>
          </p:cNvSpPr>
          <p:nvPr/>
        </p:nvSpPr>
        <p:spPr bwMode="auto">
          <a:xfrm>
            <a:off x="457200" y="1988840"/>
            <a:ext cx="8229600" cy="1728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5600" indent="-355600">
              <a:spcBef>
                <a:spcPts val="0"/>
              </a:spcBef>
              <a:buFont typeface="Wingdings" pitchFamily="2" charset="2"/>
              <a:buChar char="Ø"/>
              <a:tabLst>
                <a:tab pos="6278563" algn="l"/>
              </a:tabLst>
            </a:pPr>
            <a:r>
              <a:rPr lang="it-IT" u="none" kern="0" dirty="0">
                <a:solidFill>
                  <a:srgbClr val="BBE0E3">
                    <a:lumMod val="50000"/>
                  </a:srgbClr>
                </a:solidFill>
                <a:latin typeface="Calibri" pitchFamily="34" charset="0"/>
              </a:rPr>
              <a:t>Informatica	</a:t>
            </a:r>
            <a:r>
              <a:rPr lang="it-IT" b="1" u="none" kern="0" dirty="0">
                <a:solidFill>
                  <a:srgbClr val="C00000"/>
                </a:solidFill>
                <a:latin typeface="Calibri" pitchFamily="34" charset="0"/>
              </a:rPr>
              <a:t>150 posti</a:t>
            </a:r>
            <a:endParaRPr lang="it-IT" b="1" u="none" kern="0" cap="small" dirty="0">
              <a:solidFill>
                <a:srgbClr val="C00000"/>
              </a:solidFill>
              <a:latin typeface="Calibri" pitchFamily="34" charset="0"/>
            </a:endParaRPr>
          </a:p>
          <a:p>
            <a:pPr marL="355600" indent="-355600">
              <a:spcBef>
                <a:spcPts val="0"/>
              </a:spcBef>
              <a:buFont typeface="Wingdings" pitchFamily="2" charset="2"/>
              <a:buChar char="Ø"/>
              <a:tabLst>
                <a:tab pos="6278563" algn="l"/>
              </a:tabLst>
            </a:pPr>
            <a:r>
              <a:rPr lang="it-IT" u="none" kern="0" dirty="0">
                <a:solidFill>
                  <a:srgbClr val="BBE0E3">
                    <a:lumMod val="50000"/>
                  </a:srgbClr>
                </a:solidFill>
                <a:latin typeface="Calibri" pitchFamily="34" charset="0"/>
              </a:rPr>
              <a:t>Informatica per il management	</a:t>
            </a:r>
            <a:r>
              <a:rPr lang="it-IT" b="1" u="none" kern="0" dirty="0">
                <a:solidFill>
                  <a:srgbClr val="C00000"/>
                </a:solidFill>
                <a:latin typeface="Calibri" pitchFamily="34" charset="0"/>
              </a:rPr>
              <a:t>150 posti</a:t>
            </a:r>
          </a:p>
          <a:p>
            <a:pPr marL="0" indent="0">
              <a:spcBef>
                <a:spcPts val="0"/>
              </a:spcBef>
              <a:buNone/>
              <a:tabLst>
                <a:tab pos="6278563" algn="l"/>
              </a:tabLst>
            </a:pPr>
            <a:endParaRPr lang="it-IT" b="1" u="none" kern="0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6278563" algn="l"/>
              </a:tabLst>
            </a:pPr>
            <a:r>
              <a:rPr lang="it-IT" sz="2400" b="1" u="none" kern="0" dirty="0">
                <a:solidFill>
                  <a:srgbClr val="C00000"/>
                </a:solidFill>
                <a:highlight>
                  <a:srgbClr val="FFFF00"/>
                </a:highlight>
                <a:latin typeface="Calibri" pitchFamily="34" charset="0"/>
              </a:rPr>
              <a:t>presentazione sulle modalità di accesso bando di Ingegneria: </a:t>
            </a:r>
          </a:p>
          <a:p>
            <a:pPr marL="0" indent="0">
              <a:spcBef>
                <a:spcPts val="0"/>
              </a:spcBef>
              <a:buNone/>
              <a:tabLst>
                <a:tab pos="6278563" algn="l"/>
              </a:tabLst>
            </a:pPr>
            <a:r>
              <a:rPr lang="it-IT" sz="2400" b="1" u="none" kern="0" dirty="0">
                <a:solidFill>
                  <a:srgbClr val="C00000"/>
                </a:solidFill>
                <a:highlight>
                  <a:srgbClr val="FFFF00"/>
                </a:highlight>
                <a:latin typeface="Calibri" pitchFamily="34" charset="0"/>
              </a:rPr>
              <a:t>Giovedì 14 ore 15:30</a:t>
            </a:r>
          </a:p>
          <a:p>
            <a:pPr marL="0" indent="0">
              <a:spcBef>
                <a:spcPts val="0"/>
              </a:spcBef>
              <a:buNone/>
              <a:tabLst>
                <a:tab pos="6278563" algn="l"/>
              </a:tabLst>
            </a:pPr>
            <a:r>
              <a:rPr lang="it-IT" sz="2400" b="1" u="none" kern="0" dirty="0">
                <a:solidFill>
                  <a:srgbClr val="C00000"/>
                </a:solidFill>
                <a:highlight>
                  <a:srgbClr val="FFFF00"/>
                </a:highlight>
                <a:latin typeface="Calibri" pitchFamily="34" charset="0"/>
              </a:rPr>
              <a:t>Venerdì 15 ore 14:30 </a:t>
            </a:r>
          </a:p>
        </p:txBody>
      </p:sp>
    </p:spTree>
    <p:extLst>
      <p:ext uri="{BB962C8B-B14F-4D97-AF65-F5344CB8AC3E}">
        <p14:creationId xmlns:p14="http://schemas.microsoft.com/office/powerpoint/2010/main" val="413273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74638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Corsi ad accesso NON programmato</a:t>
            </a:r>
          </a:p>
        </p:txBody>
      </p:sp>
      <p:sp>
        <p:nvSpPr>
          <p:cNvPr id="409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4864"/>
            <a:ext cx="8291264" cy="26642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it-IT" dirty="0">
                <a:solidFill>
                  <a:srgbClr val="008000"/>
                </a:solidFill>
                <a:latin typeface="Calibri" pitchFamily="34" charset="0"/>
              </a:rPr>
              <a:t>Scienze geologiche (Bologna)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  <a:tabLst>
                <a:tab pos="5380038" algn="l"/>
              </a:tabLst>
            </a:pPr>
            <a:r>
              <a:rPr lang="it-IT" dirty="0">
                <a:solidFill>
                  <a:srgbClr val="008000"/>
                </a:solidFill>
                <a:latin typeface="Calibri" pitchFamily="34" charset="0"/>
              </a:rPr>
              <a:t>Scienze ambientali (Ravenna)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74638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Test unico per tutti i corsi di Scienze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8" y="1828845"/>
            <a:ext cx="3117310" cy="331066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90ACAB-F9BC-46C4-8622-86C8A28D7AEC}"/>
              </a:ext>
            </a:extLst>
          </p:cNvPr>
          <p:cNvSpPr txBox="1"/>
          <p:nvPr/>
        </p:nvSpPr>
        <p:spPr>
          <a:xfrm>
            <a:off x="505317" y="1628800"/>
            <a:ext cx="5380251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u="none" dirty="0">
                <a:solidFill>
                  <a:srgbClr val="000000"/>
                </a:solidFill>
                <a:latin typeface="Calibri" panose="020F0502020204030204" pitchFamily="34" charset="0"/>
              </a:rPr>
              <a:t>Per accedere ai Corsi di Laurea</a:t>
            </a:r>
          </a:p>
          <a:p>
            <a:pPr algn="ctr"/>
            <a:r>
              <a:rPr lang="it-IT" sz="4400" u="none" dirty="0">
                <a:solidFill>
                  <a:srgbClr val="000000"/>
                </a:solidFill>
                <a:latin typeface="Calibri" panose="020F0502020204030204" pitchFamily="34" charset="0"/>
              </a:rPr>
              <a:t>dell’</a:t>
            </a:r>
            <a:r>
              <a:rPr lang="it-IT" sz="4400" b="1" u="none" dirty="0">
                <a:solidFill>
                  <a:srgbClr val="008000"/>
                </a:solidFill>
                <a:latin typeface="Calibri" panose="020F0502020204030204" pitchFamily="34" charset="0"/>
              </a:rPr>
              <a:t>Ambito di Scienze</a:t>
            </a:r>
            <a:br>
              <a:rPr lang="it-IT" sz="4400" u="none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IT" sz="4400" u="none" dirty="0">
                <a:solidFill>
                  <a:srgbClr val="000000"/>
                </a:solidFill>
                <a:latin typeface="Calibri" panose="020F0502020204030204" pitchFamily="34" charset="0"/>
              </a:rPr>
              <a:t>il test da sostenere è il </a:t>
            </a:r>
            <a:r>
              <a:rPr lang="it-IT" sz="4400" b="1" u="none" dirty="0">
                <a:solidFill>
                  <a:srgbClr val="00B0F0"/>
                </a:solidFill>
                <a:latin typeface="Calibri" panose="020F0502020204030204" pitchFamily="34" charset="0"/>
              </a:rPr>
              <a:t>TOLC-I</a:t>
            </a:r>
          </a:p>
        </p:txBody>
      </p:sp>
    </p:spTree>
    <p:extLst>
      <p:ext uri="{BB962C8B-B14F-4D97-AF65-F5344CB8AC3E}">
        <p14:creationId xmlns:p14="http://schemas.microsoft.com/office/powerpoint/2010/main" val="293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74638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Test unico per tutti i corsi di Scienze</a:t>
            </a:r>
          </a:p>
        </p:txBody>
      </p:sp>
      <p:sp>
        <p:nvSpPr>
          <p:cNvPr id="409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2246" y="1772816"/>
            <a:ext cx="8291264" cy="35283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buFont typeface="Wingdings" pitchFamily="2" charset="2"/>
              <a:buChar char="Ø"/>
            </a:pPr>
            <a:r>
              <a:rPr lang="it-IT" dirty="0">
                <a:latin typeface="Calibri" pitchFamily="34" charset="0"/>
              </a:rPr>
              <a:t>Per i corsi a </a:t>
            </a:r>
            <a:r>
              <a:rPr lang="it-IT" cap="small" dirty="0">
                <a:highlight>
                  <a:srgbClr val="FFFF00"/>
                </a:highlight>
                <a:latin typeface="Calibri" pitchFamily="34" charset="0"/>
              </a:rPr>
              <a:t>numero programmato </a:t>
            </a:r>
            <a:r>
              <a:rPr lang="it-IT" dirty="0">
                <a:latin typeface="Calibri" pitchFamily="34" charset="0"/>
              </a:rPr>
              <a:t>serve per l’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</a:rPr>
              <a:t>accesso</a:t>
            </a:r>
            <a:r>
              <a:rPr lang="it-IT" dirty="0">
                <a:latin typeface="Calibri" pitchFamily="34" charset="0"/>
              </a:rPr>
              <a:t> al corso ed inoltre per 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</a:rPr>
              <a:t>verificare</a:t>
            </a:r>
            <a:r>
              <a:rPr lang="it-IT" dirty="0">
                <a:latin typeface="Calibri" pitchFamily="34" charset="0"/>
              </a:rPr>
              <a:t> le vostre 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</a:rPr>
              <a:t>conoscenze.</a:t>
            </a:r>
          </a:p>
          <a:p>
            <a:pPr marL="0" indent="0" eaLnBrk="1" hangingPunct="1">
              <a:buNone/>
            </a:pPr>
            <a:endParaRPr lang="it-IT" dirty="0">
              <a:solidFill>
                <a:srgbClr val="C00000"/>
              </a:solidFill>
              <a:latin typeface="Calibri" pitchFamily="34" charset="0"/>
            </a:endParaRPr>
          </a:p>
          <a:p>
            <a:pPr marL="514350" indent="-514350" eaLnBrk="1" hangingPunct="1">
              <a:buFont typeface="Wingdings" pitchFamily="2" charset="2"/>
              <a:buChar char="Ø"/>
            </a:pPr>
            <a:r>
              <a:rPr lang="it-IT" dirty="0">
                <a:latin typeface="Calibri" pitchFamily="34" charset="0"/>
              </a:rPr>
              <a:t>Per i corsi ad </a:t>
            </a:r>
            <a:r>
              <a:rPr lang="it-IT" cap="small" dirty="0">
                <a:highlight>
                  <a:srgbClr val="FFFF00"/>
                </a:highlight>
                <a:latin typeface="Calibri" pitchFamily="34" charset="0"/>
              </a:rPr>
              <a:t>accesso non programmato </a:t>
            </a:r>
            <a:r>
              <a:rPr lang="it-IT" dirty="0">
                <a:latin typeface="Calibri" pitchFamily="34" charset="0"/>
              </a:rPr>
              <a:t>è il test per la 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</a:rPr>
              <a:t>verifica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</a:rPr>
              <a:t>delle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>
                <a:solidFill>
                  <a:srgbClr val="C00000"/>
                </a:solidFill>
                <a:latin typeface="Calibri" pitchFamily="34" charset="0"/>
              </a:rPr>
              <a:t>conoscenze.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232756"/>
            <a:ext cx="7704856" cy="439248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sz="2400" dirty="0">
                <a:latin typeface="Calibri" pitchFamily="34" charset="0"/>
              </a:rPr>
              <a:t>Iscrizione al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TOLC-I</a:t>
            </a:r>
            <a:r>
              <a:rPr lang="it-IT" sz="2400" dirty="0">
                <a:latin typeface="Calibri" pitchFamily="34" charset="0"/>
              </a:rPr>
              <a:t>  su </a:t>
            </a:r>
            <a:r>
              <a:rPr lang="it-IT" sz="2400" dirty="0">
                <a:latin typeface="Calibri" pitchFamily="34" charset="0"/>
                <a:hlinkClick r:id="rId3"/>
              </a:rPr>
              <a:t>www.cisiaonline.it</a:t>
            </a:r>
            <a:r>
              <a:rPr lang="it-IT" sz="2400" dirty="0">
                <a:latin typeface="Calibri" pitchFamily="34" charset="0"/>
              </a:rPr>
              <a:t> con scelta della data e della sede (</a:t>
            </a:r>
            <a:r>
              <a:rPr lang="it-IT" sz="2400" dirty="0" err="1">
                <a:latin typeface="Calibri" pitchFamily="34" charset="0"/>
              </a:rPr>
              <a:t>UniBO</a:t>
            </a:r>
            <a:r>
              <a:rPr lang="it-IT" sz="2400" dirty="0">
                <a:latin typeface="Calibri" pitchFamily="34" charset="0"/>
              </a:rPr>
              <a:t> o sedi consorziate).</a:t>
            </a:r>
            <a:br>
              <a:rPr lang="it-IT" sz="2400" dirty="0">
                <a:latin typeface="Calibri" pitchFamily="34" charset="0"/>
              </a:rPr>
            </a:br>
            <a:r>
              <a:rPr lang="it-IT" sz="2400" dirty="0">
                <a:highlight>
                  <a:srgbClr val="FFFF00"/>
                </a:highlight>
                <a:latin typeface="Calibri" pitchFamily="34" charset="0"/>
              </a:rPr>
              <a:t>Il costo è di </a:t>
            </a:r>
            <a:r>
              <a:rPr lang="it-IT" sz="2400" b="1" dirty="0">
                <a:highlight>
                  <a:srgbClr val="FFFF00"/>
                </a:highlight>
                <a:latin typeface="Calibri" pitchFamily="34" charset="0"/>
              </a:rPr>
              <a:t>30 €</a:t>
            </a:r>
            <a:r>
              <a:rPr lang="it-IT" sz="2400" dirty="0">
                <a:highlight>
                  <a:srgbClr val="FFFF00"/>
                </a:highlight>
                <a:latin typeface="Calibri" pitchFamily="34" charset="0"/>
              </a:rPr>
              <a:t> </a:t>
            </a:r>
            <a:r>
              <a:rPr lang="it-IT" sz="2400" dirty="0">
                <a:latin typeface="Calibri" pitchFamily="34" charset="0"/>
              </a:rPr>
              <a:t>in tutto il territorio nazionale. Per ogni data le iscrizioni si chiudono 6 giorni prima.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sz="2400" cap="small" dirty="0">
                <a:latin typeface="Calibri" pitchFamily="34" charset="0"/>
              </a:rPr>
              <a:t>Nota</a:t>
            </a:r>
            <a:r>
              <a:rPr lang="it-IT" sz="2400" dirty="0">
                <a:latin typeface="Calibri" pitchFamily="34" charset="0"/>
              </a:rPr>
              <a:t>: Ai fini dei bandi 2020/2021 sono validi i TOLC-I sostenuti a partire dal </a:t>
            </a:r>
            <a:r>
              <a:rPr lang="it-IT" sz="2400" dirty="0">
                <a:highlight>
                  <a:srgbClr val="FFFF00"/>
                </a:highlight>
                <a:latin typeface="Calibri" pitchFamily="34" charset="0"/>
              </a:rPr>
              <a:t>primo gennaio 2019</a:t>
            </a:r>
            <a:r>
              <a:rPr lang="it-IT" sz="2400" dirty="0">
                <a:latin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t-IT" sz="2400" dirty="0">
                <a:latin typeface="Calibri" pitchFamily="34" charset="0"/>
              </a:rPr>
              <a:t>Lo studente sostiene la prova presso </a:t>
            </a:r>
            <a:r>
              <a:rPr lang="it-IT" sz="2400" dirty="0" err="1">
                <a:latin typeface="Calibri" pitchFamily="34" charset="0"/>
              </a:rPr>
              <a:t>UniBO</a:t>
            </a:r>
            <a:r>
              <a:rPr lang="it-IT" sz="2400" dirty="0">
                <a:latin typeface="Calibri" pitchFamily="34" charset="0"/>
              </a:rPr>
              <a:t> o presso una delle altre sedi consorziate. Può ripeterla e nel caso di più valutazioni </a:t>
            </a:r>
            <a:r>
              <a:rPr lang="it-IT" sz="2400" b="1" dirty="0">
                <a:solidFill>
                  <a:srgbClr val="C00000"/>
                </a:solidFill>
                <a:latin typeface="Calibri" pitchFamily="34" charset="0"/>
              </a:rPr>
              <a:t>viene ritenuta valida l’ultima </a:t>
            </a:r>
            <a:r>
              <a:rPr lang="it-IT" sz="2400" dirty="0">
                <a:latin typeface="Calibri" pitchFamily="34" charset="0"/>
              </a:rPr>
              <a:t>in ordine temporale. 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69776"/>
            <a:ext cx="778720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4000" b="1" cap="small" dirty="0">
                <a:solidFill>
                  <a:srgbClr val="C00000"/>
                </a:solidFill>
                <a:latin typeface="Arial Narrow" pitchFamily="34" charset="0"/>
              </a:rPr>
              <a:t>Prima il TOLC-I</a:t>
            </a:r>
            <a:endParaRPr lang="it-IT" sz="40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_ChvNcquRclI/SLMt_44_pUI/AAAAAAAABWk/BPB0wGsBEEU/s320/punto_esclamativo.jpg">
            <a:extLst>
              <a:ext uri="{FF2B5EF4-FFF2-40B4-BE49-F238E27FC236}">
                <a16:creationId xmlns:a16="http://schemas.microsoft.com/office/drawing/2014/main" id="{9A8E602F-C0B6-46AF-A879-6B1616E9E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74" y="1428248"/>
            <a:ext cx="1341436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CasellaDiTesto 6"/>
          <p:cNvSpPr txBox="1">
            <a:spLocks noChangeArrowheads="1"/>
          </p:cNvSpPr>
          <p:nvPr/>
        </p:nvSpPr>
        <p:spPr bwMode="auto">
          <a:xfrm>
            <a:off x="755576" y="1644100"/>
            <a:ext cx="73113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000" u="none" dirty="0">
                <a:latin typeface="Calibri" pitchFamily="34" charset="0"/>
              </a:rPr>
              <a:t>Il TOLC è uno strumento di orientamento e di </a:t>
            </a:r>
            <a:r>
              <a:rPr lang="it-IT" sz="2000" u="none" dirty="0">
                <a:solidFill>
                  <a:srgbClr val="C00000"/>
                </a:solidFill>
                <a:latin typeface="Calibri" pitchFamily="34" charset="0"/>
              </a:rPr>
              <a:t>valutazione delle capacità iniziali</a:t>
            </a:r>
            <a:r>
              <a:rPr lang="it-IT" sz="2000" u="none" dirty="0">
                <a:latin typeface="Calibri" pitchFamily="34" charset="0"/>
              </a:rPr>
              <a:t>, erogato su piattaforma informatizzata e gestito dal Consorzio Interuniversitario Sistemi Integrati per l'Accesso (CISIA).</a:t>
            </a:r>
          </a:p>
          <a:p>
            <a:pPr algn="just">
              <a:spcAft>
                <a:spcPts val="1200"/>
              </a:spcAft>
            </a:pPr>
            <a:endParaRPr lang="it-IT" sz="2000" u="none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</a:pPr>
            <a:endParaRPr lang="it-IT" sz="2000" u="none" dirty="0">
              <a:latin typeface="Calibri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it-IT" sz="2000" u="none" dirty="0">
                <a:latin typeface="Calibri" pitchFamily="34" charset="0"/>
              </a:rPr>
              <a:t>Sono </a:t>
            </a:r>
            <a:r>
              <a:rPr lang="it-IT" sz="2000" u="none" dirty="0">
                <a:solidFill>
                  <a:srgbClr val="C00000"/>
                </a:solidFill>
                <a:latin typeface="Calibri" pitchFamily="34" charset="0"/>
              </a:rPr>
              <a:t>ammessi al TOLC </a:t>
            </a:r>
            <a:r>
              <a:rPr lang="it-IT" sz="2000" u="none" dirty="0">
                <a:latin typeface="Calibri" pitchFamily="34" charset="0"/>
              </a:rPr>
              <a:t>gli studenti che risultino iscritti al </a:t>
            </a:r>
            <a:r>
              <a:rPr lang="it-IT" sz="2000" u="none" dirty="0">
                <a:highlight>
                  <a:srgbClr val="FFFF00"/>
                </a:highlight>
                <a:latin typeface="Calibri" pitchFamily="34" charset="0"/>
              </a:rPr>
              <a:t>quarto o quinto anno </a:t>
            </a:r>
            <a:r>
              <a:rPr lang="it-IT" sz="2000" u="none" dirty="0">
                <a:latin typeface="Calibri" pitchFamily="34" charset="0"/>
              </a:rPr>
              <a:t>delle scuole secondarie superiori o che abbiano conseguito un diploma.</a:t>
            </a:r>
          </a:p>
          <a:p>
            <a:pPr algn="just">
              <a:spcAft>
                <a:spcPts val="1200"/>
              </a:spcAft>
            </a:pPr>
            <a:r>
              <a:rPr lang="it-IT" sz="2000" u="none" dirty="0">
                <a:latin typeface="Calibri" pitchFamily="34" charset="0"/>
              </a:rPr>
              <a:t>Il TOLC </a:t>
            </a:r>
            <a:r>
              <a:rPr lang="it-IT" sz="2000" u="none" dirty="0">
                <a:solidFill>
                  <a:srgbClr val="C00000"/>
                </a:solidFill>
                <a:latin typeface="Calibri" pitchFamily="34" charset="0"/>
              </a:rPr>
              <a:t>può essere ripetuto</a:t>
            </a:r>
            <a:r>
              <a:rPr lang="it-IT" sz="2000" u="none" dirty="0">
                <a:latin typeface="Calibri" pitchFamily="34" charset="0"/>
              </a:rPr>
              <a:t>, ma lo studente può effettuare ciascun TOLC </a:t>
            </a:r>
            <a:r>
              <a:rPr lang="it-IT" sz="2000" u="none" dirty="0">
                <a:highlight>
                  <a:srgbClr val="FFFF00"/>
                </a:highlight>
                <a:latin typeface="Calibri" pitchFamily="34" charset="0"/>
              </a:rPr>
              <a:t>non più di una volta al mese </a:t>
            </a:r>
            <a:r>
              <a:rPr lang="it-IT" sz="2000" u="none" dirty="0">
                <a:latin typeface="Calibri" pitchFamily="34" charset="0"/>
              </a:rPr>
              <a:t>(</a:t>
            </a:r>
            <a:r>
              <a:rPr lang="it-IT" sz="2000" u="none" dirty="0" err="1">
                <a:latin typeface="Calibri" pitchFamily="34" charset="0"/>
              </a:rPr>
              <a:t>mese</a:t>
            </a:r>
            <a:r>
              <a:rPr lang="it-IT" sz="2000" u="none" dirty="0">
                <a:latin typeface="Calibri" pitchFamily="34" charset="0"/>
              </a:rPr>
              <a:t> solare). </a:t>
            </a:r>
            <a:endParaRPr lang="it-IT" sz="2000" b="1" dirty="0">
              <a:latin typeface="Calibri" pitchFamily="34" charset="0"/>
            </a:endParaRPr>
          </a:p>
        </p:txBody>
      </p:sp>
      <p:sp>
        <p:nvSpPr>
          <p:cNvPr id="24" name="Rectangle 18"/>
          <p:cNvSpPr txBox="1">
            <a:spLocks noChangeArrowheads="1"/>
          </p:cNvSpPr>
          <p:nvPr/>
        </p:nvSpPr>
        <p:spPr bwMode="auto">
          <a:xfrm>
            <a:off x="899592" y="269776"/>
            <a:ext cx="778720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TOLC: test on-line</a:t>
            </a:r>
            <a:endParaRPr kumimoji="0" lang="it-IT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44"/>
            <a:ext cx="2990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youtBologn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PagineDiAssegnazione xmlns="17050E7E-A2DD-4021-B821-9F40A7206F78" xsi:nil="true"/>
    <AnnoRedazione xmlns="17050E7E-A2DD-4021-B821-9F40A7206F78">2010</AnnoRedazione>
    <AbstractO xmlns="17050E7E-A2DD-4021-B821-9F40A7206F78">Layout Bologna.</AbstractO>
    <AutoreDoc xmlns="17050E7E-A2DD-4021-B821-9F40A7206F78">AAGG - Settore Comunicazione</AutoreDoc>
    <StatoDoc xmlns="17050E7E-A2DD-4021-B821-9F40A7206F78">Bozza</StatoDo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odulistica e Modelli" ma:contentTypeID="0x0101004F48A16EE6CB4320AF330DE4EBE8DB750055D17F50304844768B8C48A11458544900EEA682410AFD4C1993C23356160222EA000F866CA80A06624CAD3EBCA4C5E00D7C" ma:contentTypeVersion="1" ma:contentTypeDescription="" ma:contentTypeScope="" ma:versionID="6c9fe75181e76a83ea17993b18c01ee4">
  <xsd:schema xmlns:xsd="http://www.w3.org/2001/XMLSchema" xmlns:p="http://schemas.microsoft.com/office/2006/metadata/properties" xmlns:ns1="http://schemas.microsoft.com/sharepoint/v3" xmlns:ns2="17050E7E-A2DD-4021-B821-9F40A7206F78" targetNamespace="http://schemas.microsoft.com/office/2006/metadata/properties" ma:root="true" ma:fieldsID="bfeeb4410fcec1f75012fd3f45986c1b" ns1:_="" ns2:_="">
    <xsd:import namespace="http://schemas.microsoft.com/sharepoint/v3"/>
    <xsd:import namespace="17050E7E-A2DD-4021-B821-9F40A7206F78"/>
    <xsd:element name="properties">
      <xsd:complexType>
        <xsd:sequence>
          <xsd:element name="documentManagement">
            <xsd:complexType>
              <xsd:all>
                <xsd:element ref="ns1:Author" minOccurs="0"/>
                <xsd:element ref="ns1:Editor" minOccurs="0"/>
                <xsd:element ref="ns2:AutoreDoc"/>
                <xsd:element ref="ns2:AbstractO"/>
                <xsd:element ref="ns2:StatoDoc"/>
                <xsd:element ref="ns2:AnnoRedazione"/>
                <xsd:element ref="ns2:PagineDiAssegnazion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Author" ma:index="9" nillable="true" ma:displayName="Creato da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10" nillable="true" ma:displayName="Modificato da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17050E7E-A2DD-4021-B821-9F40A7206F78" elementFormDefault="qualified">
    <xsd:import namespace="http://schemas.microsoft.com/office/2006/documentManagement/types"/>
    <xsd:element name="AutoreDoc" ma:index="11" ma:displayName="Autore" ma:description="Inserire il nome dell'autore nella forma 'Cognome Nome'. Nel caso di più autori, separare ognuno con il ';'. Se gli autori sono più di tre, scrivere i primi tre e poi 'et al.'. Se il documento è stato genericamente redatto da una struttura (area, settore, ufficio...), inserire il nome della struttura. Per leggi, statuti e normativa in genere inserire 'Italia', 'Roma', 'UE'... Se non si conosce il nome dell'autore, inserire la fonte." ma:internalName="AutoreDoc">
      <xsd:simpleType>
        <xsd:restriction base="dms:Text">
          <xsd:maxLength value="255"/>
        </xsd:restriction>
      </xsd:simpleType>
    </xsd:element>
    <xsd:element name="AbstractO" ma:index="12" ma:displayName="Abstract" ma:description="N.B. Si consiglia di non scrivere più di 5 righe." ma:internalName="AbstractO">
      <xsd:simpleType>
        <xsd:restriction base="dms:Note"/>
      </xsd:simpleType>
    </xsd:element>
    <xsd:element name="StatoDoc" ma:index="13" ma:displayName="Stato" ma:format="Dropdown" ma:internalName="StatoDoc">
      <xsd:simpleType>
        <xsd:restriction base="dms:Choice">
          <xsd:enumeration value="Bozza"/>
          <xsd:enumeration value="Definitivo"/>
        </xsd:restriction>
      </xsd:simpleType>
    </xsd:element>
    <xsd:element name="AnnoRedazione" ma:index="14" ma:displayName="Anno di redazione" ma:internalName="AnnoRedazione">
      <xsd:simpleType>
        <xsd:union memberTypes="dms:Text">
          <xsd:simpleType>
            <xsd:restriction base="dms:Choice">
              <xsd:enumeration value="2015"/>
              <xsd:enumeration value="2014"/>
              <xsd:enumeration value="2013"/>
              <xsd:enumeration value="2012"/>
              <xsd:enumeration value="2011"/>
              <xsd:enumeration value="2010"/>
              <xsd:enumeration value="2009"/>
              <xsd:enumeration value="2008"/>
              <xsd:enumeration value="2007"/>
              <xsd:enumeration value="2006"/>
              <xsd:enumeration value="2005"/>
              <xsd:enumeration value="2004"/>
              <xsd:enumeration value="2003"/>
              <xsd:enumeration value="2002"/>
              <xsd:enumeration value="2001"/>
              <xsd:enumeration value="2000"/>
            </xsd:restriction>
          </xsd:simpleType>
        </xsd:union>
      </xsd:simpleType>
    </xsd:element>
    <xsd:element name="PagineDiAssegnazione" ma:index="15" nillable="true" ma:displayName="Pagine di assegnazione" ma:internalName="PagineDiAssegnazion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axOccurs="1" ma:index="7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7CB862-D771-4320-BBBA-98B93BE63220}">
  <ds:schemaRefs>
    <ds:schemaRef ds:uri="http://purl.org/dc/elements/1.1/"/>
    <ds:schemaRef ds:uri="http://schemas.microsoft.com/office/2006/documentManagement/types"/>
    <ds:schemaRef ds:uri="http://purl.org/dc/terms/"/>
    <ds:schemaRef ds:uri="17050E7E-A2DD-4021-B821-9F40A7206F78"/>
    <ds:schemaRef ds:uri="http://schemas.openxmlformats.org/package/2006/metadata/core-properties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EBAD1D-8F20-4324-98F1-0B7246047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050E7E-A2DD-4021-B821-9F40A7206F7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FD45BBA-6CE0-45E6-B662-D3846BEAC0FB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55B7C77D-4F10-42E5-8BB9-BD5F3DD83D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LayoutBologna</Template>
  <TotalTime>10701</TotalTime>
  <Words>2197</Words>
  <Application>Microsoft Office PowerPoint</Application>
  <PresentationFormat>Presentazione su schermo (4:3)</PresentationFormat>
  <Paragraphs>318</Paragraphs>
  <Slides>38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38</vt:i4>
      </vt:variant>
    </vt:vector>
  </HeadingPairs>
  <TitlesOfParts>
    <vt:vector size="49" baseType="lpstr">
      <vt:lpstr>Yu Mincho</vt:lpstr>
      <vt:lpstr>Arial</vt:lpstr>
      <vt:lpstr>Arial Narrow</vt:lpstr>
      <vt:lpstr>Calibri</vt:lpstr>
      <vt:lpstr>Garamond</vt:lpstr>
      <vt:lpstr>Roboto</vt:lpstr>
      <vt:lpstr>Times New Roman</vt:lpstr>
      <vt:lpstr>Verdana</vt:lpstr>
      <vt:lpstr>Wingdings</vt:lpstr>
      <vt:lpstr>LayoutBologna</vt:lpstr>
      <vt:lpstr>2_Personalizza struttura</vt:lpstr>
      <vt:lpstr>Presentazione standard di PowerPoint</vt:lpstr>
      <vt:lpstr>Corsi a numero programmato</vt:lpstr>
      <vt:lpstr>Corsi a numero programmato</vt:lpstr>
      <vt:lpstr>Corsi a numero programmato</vt:lpstr>
      <vt:lpstr>Corsi ad accesso NON programmato</vt:lpstr>
      <vt:lpstr>Test unico per tutti i corsi di Scienze</vt:lpstr>
      <vt:lpstr>Test unico per tutti i corsi di Scienze</vt:lpstr>
      <vt:lpstr>Prima il TOLC-I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TOLC-I    Struttura della prova</vt:lpstr>
      <vt:lpstr>TOLC-I: valutazione</vt:lpstr>
      <vt:lpstr>TOLC-I: pesatura</vt:lpstr>
      <vt:lpstr>Presentazione standard di PowerPoint</vt:lpstr>
      <vt:lpstr>TOLC-I: preparazione</vt:lpstr>
      <vt:lpstr>Potrebbe esserti utile</vt:lpstr>
      <vt:lpstr>Numero programmato: i passi </vt:lpstr>
      <vt:lpstr>Numero programmato: i passi </vt:lpstr>
      <vt:lpstr>Presentazione standard di PowerPoint</vt:lpstr>
      <vt:lpstr>Presentazione standard di PowerPoint</vt:lpstr>
      <vt:lpstr>Prima e seconda selezione (aprile e luglio)  TUTTI I BANDI</vt:lpstr>
      <vt:lpstr>Terza selezione (settembre) – Preferenze </vt:lpstr>
      <vt:lpstr>Terza selezione (settembre) Matematica</vt:lpstr>
      <vt:lpstr>Terza selezione (settembre) informatica </vt:lpstr>
      <vt:lpstr>Numero programmato: i passi </vt:lpstr>
      <vt:lpstr>Selezioni: calendario indicativo 2020</vt:lpstr>
      <vt:lpstr>Selezioni: calendario indicativo 2020</vt:lpstr>
      <vt:lpstr>Recupero posti</vt:lpstr>
      <vt:lpstr>Presentazione standard di PowerPoint</vt:lpstr>
      <vt:lpstr>Selezioni: straordinaria 2020</vt:lpstr>
      <vt:lpstr>Attenzione</vt:lpstr>
      <vt:lpstr>Corsi ad accesso non programmato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Luca Dore</dc:creator>
  <cp:lastModifiedBy>Mariafrancesca Fochi</cp:lastModifiedBy>
  <cp:revision>305</cp:revision>
  <cp:lastPrinted>2020-05-14T11:18:09Z</cp:lastPrinted>
  <dcterms:created xsi:type="dcterms:W3CDTF">2014-02-24T17:40:42Z</dcterms:created>
  <dcterms:modified xsi:type="dcterms:W3CDTF">2020-05-15T07:04:23Z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EventoCorrelato">
    <vt:lpwstr/>
  </property>
  <property fmtid="{D5CDD505-2E9C-101B-9397-08002B2CF9AE}" pid="4" name="PagineDiAssegnazione">
    <vt:lpwstr/>
  </property>
  <property fmtid="{D5CDD505-2E9C-101B-9397-08002B2CF9AE}" pid="5" name="ContentType">
    <vt:lpwstr>Modulistica e Modelli</vt:lpwstr>
  </property>
  <property fmtid="{D5CDD505-2E9C-101B-9397-08002B2CF9AE}" pid="6" name="ContentTypeId">
    <vt:lpwstr>0x0101004F48A16EE6CB4320AF330DE4EBE8DB750055D17F50304844768B8C48A11458544900EEA682410AFD4C1993C23356160222EA00FD410E8749EC3C4AB46035E8CA496042</vt:lpwstr>
  </property>
  <property fmtid="{D5CDD505-2E9C-101B-9397-08002B2CF9AE}" pid="7" name="AbstractO">
    <vt:lpwstr>Layout Bologna.</vt:lpwstr>
  </property>
  <property fmtid="{D5CDD505-2E9C-101B-9397-08002B2CF9AE}" pid="8" name="AutoreDoc">
    <vt:lpwstr>AAGG - Settore Comunicazione</vt:lpwstr>
  </property>
  <property fmtid="{D5CDD505-2E9C-101B-9397-08002B2CF9AE}" pid="9" name="StatoDoc">
    <vt:lpwstr>Bozza</vt:lpwstr>
  </property>
  <property fmtid="{D5CDD505-2E9C-101B-9397-08002B2CF9AE}" pid="10" name="AnnoRedazione">
    <vt:lpwstr>2010</vt:lpwstr>
  </property>
</Properties>
</file>